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slide" Target="slides/slide41.xml"/><Relationship Id="rId23" Type="http://schemas.openxmlformats.org/officeDocument/2006/relationships/slide" Target="slides/slide18.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slide" Target="slides/slide43.xml"/><Relationship Id="rId25" Type="http://schemas.openxmlformats.org/officeDocument/2006/relationships/slide" Target="slides/slide20.xml"/><Relationship Id="rId47" Type="http://schemas.openxmlformats.org/officeDocument/2006/relationships/slide" Target="slides/slide42.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inifigures.com/products/michael.html"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3a5adcff6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3a5adcff6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you can see that shared rooms are centered </a:t>
            </a:r>
            <a:r>
              <a:rPr lang="en"/>
              <a:t>around</a:t>
            </a:r>
            <a:r>
              <a:rPr lang="en"/>
              <a:t> a lower price range than the Private Rooms and Entire home/apartment.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the center of the distribution, prices are around 150 per night for private rooms</a:t>
            </a:r>
            <a:endParaRPr/>
          </a:p>
          <a:p>
            <a:pPr indent="0" lvl="0" marL="0" rtl="0" algn="l">
              <a:spcBef>
                <a:spcPts val="0"/>
              </a:spcBef>
              <a:spcAft>
                <a:spcPts val="0"/>
              </a:spcAft>
              <a:buNone/>
            </a:pPr>
            <a:r>
              <a:rPr lang="en"/>
              <a:t>And there are outliers, </a:t>
            </a:r>
            <a:r>
              <a:rPr lang="en"/>
              <a:t>really high prices more than 3 standards deviations away, all the way up to 1200 per night for an entire home/apt.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3a5adcff6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3a5adcff6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important factor, usually with strong preferences, is room type. As you can see here, Entire Room/Apt are generally more expensive, but in places like Budapest, an entire  room isn’t much more expensive than the private room or shared room, while in London or Barcelona the entire home/apt median is more than twice as much as the next cheapest option.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3a5adcff61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3a5adcff61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important factor, usually with strong preferences, is room type. As you can see here, Entire Room/Apt are generally more expensive, but in places like Budapest, an entire  room isn’t much more expensive than the private room or shared room, while in London or Barcelona the entire home/apt median is more than twice as much as the next cheapest option.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some places where the room type makes a big difference, and some where there isn’t a big difference.</a:t>
            </a:r>
            <a:endParaRPr/>
          </a:p>
          <a:p>
            <a:pPr indent="0" lvl="0" marL="0" rtl="0" algn="l">
              <a:spcBef>
                <a:spcPts val="0"/>
              </a:spcBef>
              <a:spcAft>
                <a:spcPts val="0"/>
              </a:spcAft>
              <a:buNone/>
            </a:pPr>
            <a:r>
              <a:rPr lang="en"/>
              <a:t>In budapest you can get an entuore home and </a:t>
            </a:r>
            <a:r>
              <a:rPr lang="en"/>
              <a:t>apartment</a:t>
            </a:r>
            <a:r>
              <a:rPr lang="en"/>
              <a:t> for a little more than a shared room. The room type doesn’t matter as much in this city.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3a5adcff6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3a5adcff6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you can see more closely that in Barcelona the median price is </a:t>
            </a:r>
            <a:r>
              <a:rPr lang="en"/>
              <a:t>distributed.</a:t>
            </a:r>
            <a:endParaRPr/>
          </a:p>
          <a:p>
            <a:pPr indent="0" lvl="0" marL="0" rtl="0" algn="l">
              <a:spcBef>
                <a:spcPts val="0"/>
              </a:spcBef>
              <a:spcAft>
                <a:spcPts val="0"/>
              </a:spcAft>
              <a:buNone/>
            </a:pPr>
            <a:r>
              <a:rPr lang="en"/>
              <a:t>But in Paris it’s skewed to the right, and the higher </a:t>
            </a:r>
            <a:r>
              <a:rPr lang="en"/>
              <a:t>values are very rare and far from the center of the distribution, the right tail is a lot thinner and farther from the center.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0a0acae50b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0a0acae50b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be a superhost, you have to:  </a:t>
            </a:r>
            <a:endParaRPr/>
          </a:p>
          <a:p>
            <a:pPr indent="0" lvl="0" marL="0" rtl="0" algn="l">
              <a:spcBef>
                <a:spcPts val="0"/>
              </a:spcBef>
              <a:spcAft>
                <a:spcPts val="0"/>
              </a:spcAft>
              <a:buNone/>
            </a:pPr>
            <a:r>
              <a:rPr lang="en"/>
              <a:t>4.8+ overall rating – gust satisfaction</a:t>
            </a:r>
            <a:endParaRPr/>
          </a:p>
          <a:p>
            <a:pPr indent="0" lvl="0" marL="0" rtl="0" algn="l">
              <a:spcBef>
                <a:spcPts val="0"/>
              </a:spcBef>
              <a:spcAft>
                <a:spcPts val="0"/>
              </a:spcAft>
              <a:buNone/>
            </a:pPr>
            <a:r>
              <a:rPr lang="en"/>
              <a:t>10+ stays</a:t>
            </a:r>
            <a:endParaRPr/>
          </a:p>
          <a:p>
            <a:pPr indent="0" lvl="0" marL="0" rtl="0" algn="l">
              <a:spcBef>
                <a:spcPts val="0"/>
              </a:spcBef>
              <a:spcAft>
                <a:spcPts val="0"/>
              </a:spcAft>
              <a:buNone/>
            </a:pPr>
            <a:r>
              <a:rPr lang="en"/>
              <a:t>&lt;1% cancellation rate</a:t>
            </a:r>
            <a:endParaRPr/>
          </a:p>
          <a:p>
            <a:pPr indent="0" lvl="0" marL="0" rtl="0" algn="l">
              <a:spcBef>
                <a:spcPts val="0"/>
              </a:spcBef>
              <a:spcAft>
                <a:spcPts val="0"/>
              </a:spcAft>
              <a:buNone/>
            </a:pPr>
            <a:r>
              <a:rPr lang="en"/>
              <a:t>90% response rate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superhost status is very reliable.</a:t>
            </a:r>
            <a:endParaRPr/>
          </a:p>
          <a:p>
            <a:pPr indent="0" lvl="0" marL="0" rtl="0" algn="l">
              <a:spcBef>
                <a:spcPts val="0"/>
              </a:spcBef>
              <a:spcAft>
                <a:spcPts val="0"/>
              </a:spcAft>
              <a:buNone/>
            </a:pPr>
            <a:r>
              <a:rPr lang="en"/>
              <a:t>If you want to have timely </a:t>
            </a:r>
            <a:r>
              <a:rPr lang="en"/>
              <a:t>responses</a:t>
            </a:r>
            <a:r>
              <a:rPr lang="en"/>
              <a:t>, avoid cancellation, choosing a location with a higher superhost ratio would help </a:t>
            </a:r>
            <a:r>
              <a:rPr lang="en"/>
              <a:t>guarantee</a:t>
            </a:r>
            <a:r>
              <a:rPr lang="en"/>
              <a:t> a good stay.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Athens has a large proportion of superhosts compared to total hosts. This suggests a higher rate of an </a:t>
            </a:r>
            <a:r>
              <a:rPr lang="en"/>
              <a:t>accommodating, responsive, and hospitable stay compared to a place like London, where superhosts are more rare.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3a5adcff6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3a5adcff6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Cleanliness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we can see, the guest satisfaction rating used to calculate the superhost rating, also has a strong </a:t>
            </a:r>
            <a:r>
              <a:rPr lang="en"/>
              <a:t>positive</a:t>
            </a:r>
            <a:r>
              <a:rPr lang="en"/>
              <a:t> correlation with the cleanliness rating.</a:t>
            </a:r>
            <a:endParaRPr/>
          </a:p>
          <a:p>
            <a:pPr indent="0" lvl="0" marL="0" rtl="0" algn="l">
              <a:spcBef>
                <a:spcPts val="0"/>
              </a:spcBef>
              <a:spcAft>
                <a:spcPts val="0"/>
              </a:spcAft>
              <a:buNone/>
            </a:pPr>
            <a:r>
              <a:rPr lang="en"/>
              <a:t>It’s one of the highest correlations across the dataset.</a:t>
            </a:r>
            <a:endParaRPr/>
          </a:p>
          <a:p>
            <a:pPr indent="0" lvl="0" marL="0" rtl="0" algn="l">
              <a:spcBef>
                <a:spcPts val="0"/>
              </a:spcBef>
              <a:spcAft>
                <a:spcPts val="0"/>
              </a:spcAft>
              <a:buNone/>
            </a:pPr>
            <a:r>
              <a:rPr lang="en"/>
              <a:t>That is another reason to stick with a higher rated host, if cleanliness is important to you.</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Guest satisfaction correlates with cleanliness.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3a5adcff6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3a5adcff6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t>majority</a:t>
            </a:r>
            <a:r>
              <a:rPr lang="en"/>
              <a:t> of 8, 9, and 10’s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0a0acae50b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0a0acae50b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Typically, the cleanliness rating of the Airbnb has a </a:t>
            </a:r>
            <a:r>
              <a:rPr lang="en"/>
              <a:t>positive</a:t>
            </a:r>
            <a:r>
              <a:rPr lang="en"/>
              <a:t> </a:t>
            </a:r>
            <a:r>
              <a:rPr lang="en"/>
              <a:t>relationship</a:t>
            </a:r>
            <a:r>
              <a:rPr lang="en"/>
              <a:t> with the distance from the city center and the distance from the nearest metro station.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That could be because there’s less traffic, or because hosts who are not renting it the more </a:t>
            </a:r>
            <a:r>
              <a:rPr lang="en"/>
              <a:t>touristic</a:t>
            </a:r>
            <a:r>
              <a:rPr lang="en"/>
              <a:t> areas want to be competitive and attract guests.</a:t>
            </a:r>
            <a:endParaRPr/>
          </a:p>
          <a:p>
            <a:pPr indent="0" lvl="0" marL="0" rtl="0" algn="l">
              <a:spcBef>
                <a:spcPts val="0"/>
              </a:spcBef>
              <a:spcAft>
                <a:spcPts val="0"/>
              </a:spcAft>
              <a:buClr>
                <a:schemeClr val="dk1"/>
              </a:buClr>
              <a:buSzPts val="1100"/>
              <a:buFont typeface="Arial"/>
              <a:buNone/>
            </a:pPr>
            <a:r>
              <a:rPr lang="en">
                <a:solidFill>
                  <a:schemeClr val="dk1"/>
                </a:solidFill>
              </a:rPr>
              <a:t>So, you could sacrifice some cleanliness to be at the center of the city, or close to transportation, but typically the cleanest rentals are going to be farthest from the city center and nearest subway.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Under 9 miles from the city center, the cleanliness of the rooms are pretty similar, but if you go farther out past 10 miles, you have a greater chance of finding a cleaner room.</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Berlin 25 miles</a:t>
            </a:r>
            <a:endParaRPr b="1"/>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3f3220c29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3f3220c29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0a0acae50b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0a0acae50b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Chart 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Paris is connected and Amsterdam is not.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Berlin and london, the rentals are spread out, and extend far from the city center.</a:t>
            </a:r>
            <a:endParaRPr/>
          </a:p>
          <a:p>
            <a:pPr indent="0" lvl="0" marL="0" rtl="0" algn="l">
              <a:spcBef>
                <a:spcPts val="0"/>
              </a:spcBef>
              <a:spcAft>
                <a:spcPts val="0"/>
              </a:spcAft>
              <a:buNone/>
            </a:pPr>
            <a:r>
              <a:rPr lang="en"/>
              <a:t>This could be because the city is bigger.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Athens, budapest, Lisbon are more concentrated towards the center.</a:t>
            </a:r>
            <a:endParaRPr/>
          </a:p>
          <a:p>
            <a:pPr indent="0" lvl="0" marL="0" rtl="0" algn="l">
              <a:spcBef>
                <a:spcPts val="0"/>
              </a:spcBef>
              <a:spcAft>
                <a:spcPts val="0"/>
              </a:spcAft>
              <a:buNone/>
            </a:pPr>
            <a:r>
              <a:rPr lang="en"/>
              <a:t>This could be because the cities are smaller.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if you want to a </a:t>
            </a:r>
            <a:r>
              <a:rPr lang="en"/>
              <a:t>guarantee</a:t>
            </a:r>
            <a:r>
              <a:rPr lang="en"/>
              <a:t> to be close to the nearest metro, or will rely on that, choose paris.</a:t>
            </a:r>
            <a:endParaRPr/>
          </a:p>
          <a:p>
            <a:pPr indent="0" lvl="0" marL="0" rtl="0" algn="l">
              <a:spcBef>
                <a:spcPts val="0"/>
              </a:spcBef>
              <a:spcAft>
                <a:spcPts val="0"/>
              </a:spcAft>
              <a:buNone/>
            </a:pPr>
            <a:r>
              <a:rPr lang="en"/>
              <a:t>If you’ll be biking or use another form of transportation, go with amsterdam.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Chart 2:</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0a0acae50b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0a0acae50b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this dataset?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Why</a:t>
            </a:r>
            <a:r>
              <a:rPr lang="en"/>
              <a:t> am I using User Profiles?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3a5adcff61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3a5adcff61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Chart 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Paris is connected and Amsterdam is not.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Berlin and london, the rentals are spread out, and extend far from the city center.</a:t>
            </a:r>
            <a:endParaRPr/>
          </a:p>
          <a:p>
            <a:pPr indent="0" lvl="0" marL="0" rtl="0" algn="l">
              <a:spcBef>
                <a:spcPts val="0"/>
              </a:spcBef>
              <a:spcAft>
                <a:spcPts val="0"/>
              </a:spcAft>
              <a:buNone/>
            </a:pPr>
            <a:r>
              <a:rPr lang="en"/>
              <a:t>This could be because the city is bigger.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Athens, budapest, Lisbon are more concentrated towards the center.</a:t>
            </a:r>
            <a:endParaRPr/>
          </a:p>
          <a:p>
            <a:pPr indent="0" lvl="0" marL="0" rtl="0" algn="l">
              <a:spcBef>
                <a:spcPts val="0"/>
              </a:spcBef>
              <a:spcAft>
                <a:spcPts val="0"/>
              </a:spcAft>
              <a:buNone/>
            </a:pPr>
            <a:r>
              <a:rPr lang="en"/>
              <a:t>This could be because the cities are smaller.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if you want to a guarantee to be close to the nearest metro, or will rely on that, choose paris.</a:t>
            </a:r>
            <a:endParaRPr/>
          </a:p>
          <a:p>
            <a:pPr indent="0" lvl="0" marL="0" rtl="0" algn="l">
              <a:spcBef>
                <a:spcPts val="0"/>
              </a:spcBef>
              <a:spcAft>
                <a:spcPts val="0"/>
              </a:spcAft>
              <a:buNone/>
            </a:pPr>
            <a:r>
              <a:rPr lang="en"/>
              <a:t>If you’ll be biking or use another form of transportation, go with amsterdam.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Chart 2:</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3a5adcff61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3a5adcff61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3a5adcff61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3a5adcff61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you can see, as the distance away from the center increases, the distance from the metro increases.</a:t>
            </a:r>
            <a:endParaRPr/>
          </a:p>
          <a:p>
            <a:pPr indent="0" lvl="0" marL="0" rtl="0" algn="l">
              <a:spcBef>
                <a:spcPts val="0"/>
              </a:spcBef>
              <a:spcAft>
                <a:spcPts val="0"/>
              </a:spcAft>
              <a:buNone/>
            </a:pPr>
            <a:r>
              <a:rPr lang="en"/>
              <a:t>The rentals </a:t>
            </a:r>
            <a:r>
              <a:rPr lang="en"/>
              <a:t>farthest</a:t>
            </a:r>
            <a:r>
              <a:rPr lang="en"/>
              <a:t> from the center are darker red.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3a5adcff6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3a5adcff6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Paris, Rome, Vienna, and Athens, the room type are </a:t>
            </a:r>
            <a:r>
              <a:rPr lang="en"/>
              <a:t>equidistant</a:t>
            </a:r>
            <a:r>
              <a:rPr lang="en"/>
              <a:t> from the city center.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Budapest, Amsterdam, barcelona, and berlin, show a trend:</a:t>
            </a:r>
            <a:endParaRPr/>
          </a:p>
          <a:p>
            <a:pPr indent="-298450" lvl="0" marL="457200" rtl="0" algn="l">
              <a:spcBef>
                <a:spcPts val="0"/>
              </a:spcBef>
              <a:spcAft>
                <a:spcPts val="0"/>
              </a:spcAft>
              <a:buSzPts val="1100"/>
              <a:buChar char="-"/>
            </a:pPr>
            <a:r>
              <a:rPr lang="en"/>
              <a:t>Budapest, Amsterdam, &amp; Barcelona, the shared rooms are much farther out.</a:t>
            </a:r>
            <a:endParaRPr/>
          </a:p>
          <a:p>
            <a:pPr indent="-298450" lvl="1" marL="914400" rtl="0" algn="l">
              <a:spcBef>
                <a:spcPts val="0"/>
              </a:spcBef>
              <a:spcAft>
                <a:spcPts val="0"/>
              </a:spcAft>
              <a:buClr>
                <a:schemeClr val="dk1"/>
              </a:buClr>
              <a:buSzPts val="1100"/>
              <a:buChar char="-"/>
            </a:pPr>
            <a:r>
              <a:rPr lang="en">
                <a:solidFill>
                  <a:schemeClr val="dk1"/>
                </a:solidFill>
              </a:rPr>
              <a:t>Budapest - entire home is closest to center</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Barcelona - shared rooms are farthest from city center – but closer to the beach.</a:t>
            </a:r>
            <a:endParaRPr/>
          </a:p>
          <a:p>
            <a:pPr indent="-298450" lvl="0" marL="457200" rtl="0" algn="l">
              <a:spcBef>
                <a:spcPts val="0"/>
              </a:spcBef>
              <a:spcAft>
                <a:spcPts val="0"/>
              </a:spcAft>
              <a:buSzPts val="1100"/>
              <a:buChar char="-"/>
            </a:pPr>
            <a:r>
              <a:rPr lang="en"/>
              <a:t>In Berlin, the shared rooms are closer to city center than private rooms and entire home/apt.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Berlin, </a:t>
            </a:r>
            <a:r>
              <a:rPr lang="en"/>
              <a:t>you</a:t>
            </a:r>
            <a:r>
              <a:rPr lang="en"/>
              <a:t> could probably get a cheap shared room, and still be in the center/tourist area.</a:t>
            </a:r>
            <a:endParaRPr/>
          </a:p>
          <a:p>
            <a:pPr indent="0" lvl="0" marL="0" rtl="0" algn="l">
              <a:spcBef>
                <a:spcPts val="0"/>
              </a:spcBef>
              <a:spcAft>
                <a:spcPts val="0"/>
              </a:spcAft>
              <a:buNone/>
            </a:pPr>
            <a:r>
              <a:rPr lang="en"/>
              <a:t>But in barcelona you could be close to the beach for cheap.</a:t>
            </a:r>
            <a:endParaRPr/>
          </a:p>
          <a:p>
            <a:pPr indent="0" lvl="0" marL="0" rtl="0" algn="l">
              <a:spcBef>
                <a:spcPts val="0"/>
              </a:spcBef>
              <a:spcAft>
                <a:spcPts val="0"/>
              </a:spcAft>
              <a:buNone/>
            </a:pPr>
            <a:r>
              <a:rPr lang="en"/>
              <a:t>In London, your shared room is going to be farther out from the city center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AVERAGE DISTANCE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0a0acae50b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0a0acae50b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going on a multi-city trip and you want to go to either Athens or Paris, you can save some money by going to Athens or Paris on the weekend, where rates are cheaper than weekdays.  All of the other cities on average are more expensive during the weekends.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3a5adcff61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3a5adcff6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3a5adcff61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3a5adcff61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majority of 8, 9, and 10’s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3a5adcff61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3a5adcff61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important factor, usually with strong preferences, is room type. As you can see here, Entire Room/Apt are generally more expensive, but in places like Budapest, an entire  room isn’t much more expensive than the private room or shared room, while in London or Barcelona the entire home/apt median is more than twice as much as the next cheapest option.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3a5adcff61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3a5adcff61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Price is usually one of the most important factors when it comes to planning travel.   As you can see, Amsterdam, Paris, and London have a higher median price (and greater spread) while Budapest and Athens are cheaper in general.</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3cc01fb51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3cc01fb51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3cc01fb51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3cc01fb51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dataset provides a comprehensive look at Airbnb prices in some of the most popular European cities.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Each listing is evaluated for various attributes such as room types, cleanliness and satisfaction ratings, bedrooms, distance from the city centre, and more to capture an in-depth understanding of Airbnb prices on both weekdays and weekends. Using spatial econometric methods, we analyse and identify the determinants of Airbnb prices across these cities. Our dataset includes information such as realSum (the total price of the listing), room_type (private/shared/entire home/apt), host_is_superhost (boolean value indicating if host is a superhost or not), multi (indicator whether listing is for multiple rooms or not), biz (business indicator) , guest_satisfaction_overall (overall rating from guests camparing all listings offered by host ), bedrooms, dist (distance from city center) , lng &amp; lat coordinates for location identification etc. We hope that this data set offers insight into how global markets are affected by social dynamics and geographical factors which in turn determine pricing strategies for optimal profitability!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to become a Superhost - </a:t>
            </a:r>
            <a:endParaRPr/>
          </a:p>
          <a:p>
            <a:pPr indent="0" lvl="0" marL="0" rtl="0" algn="l">
              <a:spcBef>
                <a:spcPts val="0"/>
              </a:spcBef>
              <a:spcAft>
                <a:spcPts val="0"/>
              </a:spcAft>
              <a:buNone/>
            </a:pPr>
            <a:r>
              <a:rPr lang="en"/>
              <a:t>The Superhost program celebrates and rewards Airbnb’s top-rated and most experienced hosts!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Every 3 months, we check if you’ve met the following criteria for the past year.* If you do, you'll earn or keep your Superhost status.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4.8+ overall rating - Superhosts have a 4.8 or higher average overall rating based on reviews from their Airbnb guests in the past year. Guests know they can expect outstanding hospitality from these hosts.</a:t>
            </a:r>
            <a:endParaRPr/>
          </a:p>
          <a:p>
            <a:pPr indent="-298450" lvl="0" marL="457200" rtl="0" algn="l">
              <a:spcBef>
                <a:spcPts val="0"/>
              </a:spcBef>
              <a:spcAft>
                <a:spcPts val="0"/>
              </a:spcAft>
              <a:buSzPts val="1100"/>
              <a:buChar char="-"/>
            </a:pPr>
            <a:r>
              <a:rPr lang="en"/>
              <a:t>10+ stays - Superhosts have completed at least 10 stays in the past year or 100 nights over at least 3 completed stays. Your guests can feel confident staying with an experienced host.</a:t>
            </a:r>
            <a:endParaRPr/>
          </a:p>
          <a:p>
            <a:pPr indent="-298450" lvl="0" marL="457200" rtl="0" algn="l">
              <a:spcBef>
                <a:spcPts val="0"/>
              </a:spcBef>
              <a:spcAft>
                <a:spcPts val="0"/>
              </a:spcAft>
              <a:buSzPts val="1100"/>
              <a:buChar char="-"/>
            </a:pPr>
            <a:r>
              <a:rPr lang="en"/>
              <a:t>Superhosts cancel less than 1% of the time, not including extenuating circumstances. This means 0 cancellations for hosts with fewer than 100 reservations in a year. Rare cancellations mean peace of mind for guests.</a:t>
            </a:r>
            <a:endParaRPr/>
          </a:p>
          <a:p>
            <a:pPr indent="-298450" lvl="0" marL="457200" rtl="0" algn="l">
              <a:spcBef>
                <a:spcPts val="0"/>
              </a:spcBef>
              <a:spcAft>
                <a:spcPts val="0"/>
              </a:spcAft>
              <a:buSzPts val="1100"/>
              <a:buChar char="-"/>
            </a:pPr>
            <a:r>
              <a:rPr lang="en"/>
              <a:t>Superhosts respond to 90% of new messages within 24 hours. When guests ask you questions, they know that a quick response is only a message away.</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3a5adcff61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3a5adcff61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would recommend that Michael travel to Athens because Athens has</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3cc01fb514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3cc01fb514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would recommend that Michael travel to Athens because Athens has</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3a5adcff61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3a5adcff61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595959"/>
                </a:solidFill>
                <a:latin typeface="Times New Roman"/>
                <a:ea typeface="Times New Roman"/>
                <a:cs typeface="Times New Roman"/>
                <a:sym typeface="Times New Roman"/>
              </a:rPr>
              <a:t>Price Agnostic</a:t>
            </a:r>
            <a:endParaRPr/>
          </a:p>
          <a:p>
            <a:pPr indent="-298450" lvl="0" marL="457200" rtl="0" algn="l">
              <a:spcBef>
                <a:spcPts val="1200"/>
              </a:spcBef>
              <a:spcAft>
                <a:spcPts val="0"/>
              </a:spcAft>
              <a:buSzPts val="1100"/>
              <a:buChar char="-"/>
            </a:pPr>
            <a:r>
              <a:rPr lang="en"/>
              <a:t>As a high-powered tech executive who comes from humble background, Samantha loves to spend her hard-earned money. </a:t>
            </a:r>
            <a:endParaRPr/>
          </a:p>
          <a:p>
            <a:pPr indent="-298450" lvl="0" marL="457200" rtl="0" algn="l">
              <a:spcBef>
                <a:spcPts val="0"/>
              </a:spcBef>
              <a:spcAft>
                <a:spcPts val="0"/>
              </a:spcAft>
              <a:buSzPts val="1100"/>
              <a:buChar char="-"/>
            </a:pPr>
            <a:r>
              <a:rPr lang="en"/>
              <a:t>She revels in </a:t>
            </a:r>
            <a:r>
              <a:rPr lang="en"/>
              <a:t>having a luxurious lifestyle, is quite indulgent, and bougie.</a:t>
            </a:r>
            <a:endParaRPr/>
          </a:p>
          <a:p>
            <a:pPr indent="-298450" lvl="0" marL="457200" rtl="0" algn="l">
              <a:spcBef>
                <a:spcPts val="0"/>
              </a:spcBef>
              <a:spcAft>
                <a:spcPts val="0"/>
              </a:spcAft>
              <a:buSzPts val="1100"/>
              <a:buChar char="-"/>
            </a:pPr>
            <a:r>
              <a:rPr lang="en"/>
              <a:t>She is price agnostic because of her net-worth, but leans into spending more because she can!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Even though Samantha is part of the elite, she is often doing what she can to make the system fair for others and likes giving underdogs a fair shot to prove themselves.</a:t>
            </a:r>
            <a:endParaRPr/>
          </a:p>
          <a:p>
            <a:pPr indent="-298450" lvl="0" marL="457200" rtl="0" algn="l">
              <a:spcBef>
                <a:spcPts val="0"/>
              </a:spcBef>
              <a:spcAft>
                <a:spcPts val="0"/>
              </a:spcAft>
              <a:buSzPts val="1100"/>
              <a:buChar char="-"/>
            </a:pPr>
            <a:r>
              <a:rPr lang="en"/>
              <a:t>She thinks the superhost system is elitist, and wants to give opportunities to inexperienced hosts and lower rated hosts.</a:t>
            </a:r>
            <a:endParaRPr/>
          </a:p>
          <a:p>
            <a:pPr indent="0" lvl="0" marL="0" rtl="0" algn="l">
              <a:spcBef>
                <a:spcPts val="0"/>
              </a:spcBef>
              <a:spcAft>
                <a:spcPts val="0"/>
              </a:spcAft>
              <a:buNone/>
            </a:pPr>
            <a:r>
              <a:t/>
            </a:r>
            <a:endParaRPr/>
          </a:p>
          <a:p>
            <a:pPr indent="0" lvl="0" marL="0" rtl="0" algn="l">
              <a:lnSpc>
                <a:spcPct val="115000"/>
              </a:lnSpc>
              <a:spcBef>
                <a:spcPts val="0"/>
              </a:spcBef>
              <a:spcAft>
                <a:spcPts val="1200"/>
              </a:spcAft>
              <a:buClr>
                <a:schemeClr val="dk1"/>
              </a:buClr>
              <a:buSzPts val="1100"/>
              <a:buFont typeface="Arial"/>
              <a:buNone/>
            </a:pPr>
            <a:r>
              <a:rPr lang="en" sz="1800">
                <a:solidFill>
                  <a:srgbClr val="595959"/>
                </a:solidFill>
                <a:latin typeface="Times New Roman"/>
                <a:ea typeface="Times New Roman"/>
                <a:cs typeface="Times New Roman"/>
                <a:sym typeface="Times New Roman"/>
              </a:rPr>
              <a:t>Paris was my hypothesis because I love paris, it could be a perfect fit for her, but the data didn’t support that!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3f3220c29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3f3220c29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595959"/>
                </a:solidFill>
                <a:latin typeface="Times New Roman"/>
                <a:ea typeface="Times New Roman"/>
                <a:cs typeface="Times New Roman"/>
                <a:sym typeface="Times New Roman"/>
              </a:rPr>
              <a:t>Price Agnostic</a:t>
            </a:r>
            <a:endParaRPr/>
          </a:p>
          <a:p>
            <a:pPr indent="-298450" lvl="0" marL="457200" rtl="0" algn="l">
              <a:spcBef>
                <a:spcPts val="1200"/>
              </a:spcBef>
              <a:spcAft>
                <a:spcPts val="0"/>
              </a:spcAft>
              <a:buSzPts val="1100"/>
              <a:buChar char="-"/>
            </a:pPr>
            <a:r>
              <a:rPr lang="en"/>
              <a:t>As a high-powered tech executive who comes from humble background, Samantha loves to spend her hard-earned money. </a:t>
            </a:r>
            <a:endParaRPr/>
          </a:p>
          <a:p>
            <a:pPr indent="-298450" lvl="0" marL="457200" rtl="0" algn="l">
              <a:spcBef>
                <a:spcPts val="0"/>
              </a:spcBef>
              <a:spcAft>
                <a:spcPts val="0"/>
              </a:spcAft>
              <a:buSzPts val="1100"/>
              <a:buChar char="-"/>
            </a:pPr>
            <a:r>
              <a:rPr lang="en"/>
              <a:t>She revels in having a luxurious lifestyle, is quite indulgent, and bougie.</a:t>
            </a:r>
            <a:endParaRPr/>
          </a:p>
          <a:p>
            <a:pPr indent="-298450" lvl="0" marL="457200" rtl="0" algn="l">
              <a:spcBef>
                <a:spcPts val="0"/>
              </a:spcBef>
              <a:spcAft>
                <a:spcPts val="0"/>
              </a:spcAft>
              <a:buSzPts val="1100"/>
              <a:buChar char="-"/>
            </a:pPr>
            <a:r>
              <a:rPr lang="en"/>
              <a:t>She is price agnostic because of her net-worth, but leans into spending more because she can!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Even though Samantha is part of the elite, she is often doing what she can to make the system fair for others and likes giving underdogs a fair shot to prove themselves.</a:t>
            </a:r>
            <a:endParaRPr/>
          </a:p>
          <a:p>
            <a:pPr indent="-298450" lvl="0" marL="457200" rtl="0" algn="l">
              <a:spcBef>
                <a:spcPts val="0"/>
              </a:spcBef>
              <a:spcAft>
                <a:spcPts val="0"/>
              </a:spcAft>
              <a:buSzPts val="1100"/>
              <a:buChar char="-"/>
            </a:pPr>
            <a:r>
              <a:rPr lang="en"/>
              <a:t>She thinks the superhost system is elitist, and wants to give opportunities to inexperienced hosts and lower rated hosts.</a:t>
            </a:r>
            <a:endParaRPr/>
          </a:p>
          <a:p>
            <a:pPr indent="0" lvl="0" marL="0" rtl="0" algn="l">
              <a:spcBef>
                <a:spcPts val="0"/>
              </a:spcBef>
              <a:spcAft>
                <a:spcPts val="0"/>
              </a:spcAft>
              <a:buNone/>
            </a:pPr>
            <a:r>
              <a:t/>
            </a:r>
            <a:endParaRPr/>
          </a:p>
          <a:p>
            <a:pPr indent="0" lvl="0" marL="0" rtl="0" algn="l">
              <a:lnSpc>
                <a:spcPct val="115000"/>
              </a:lnSpc>
              <a:spcBef>
                <a:spcPts val="0"/>
              </a:spcBef>
              <a:spcAft>
                <a:spcPts val="1200"/>
              </a:spcAft>
              <a:buClr>
                <a:schemeClr val="dk1"/>
              </a:buClr>
              <a:buSzPts val="1100"/>
              <a:buFont typeface="Arial"/>
              <a:buNone/>
            </a:pPr>
            <a:r>
              <a:rPr lang="en" sz="1800">
                <a:solidFill>
                  <a:srgbClr val="595959"/>
                </a:solidFill>
                <a:latin typeface="Times New Roman"/>
                <a:ea typeface="Times New Roman"/>
                <a:cs typeface="Times New Roman"/>
                <a:sym typeface="Times New Roman"/>
              </a:rPr>
              <a:t>Paris was my hypothesis because I love paris, it could be a perfect fit for her, but the data didn’t support that!</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3f3220c29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3f3220c29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3cc01fb514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3cc01fb514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595959"/>
                </a:solidFill>
                <a:latin typeface="Times New Roman"/>
                <a:ea typeface="Times New Roman"/>
                <a:cs typeface="Times New Roman"/>
                <a:sym typeface="Times New Roman"/>
              </a:rPr>
              <a:t>Price Agnostic</a:t>
            </a:r>
            <a:endParaRPr/>
          </a:p>
          <a:p>
            <a:pPr indent="-298450" lvl="0" marL="457200" rtl="0" algn="l">
              <a:spcBef>
                <a:spcPts val="1200"/>
              </a:spcBef>
              <a:spcAft>
                <a:spcPts val="0"/>
              </a:spcAft>
              <a:buSzPts val="1100"/>
              <a:buChar char="-"/>
            </a:pPr>
            <a:r>
              <a:rPr lang="en"/>
              <a:t>As a high-powered tech executive who comes from humble background, Samantha loves to spend her hard-earned money. </a:t>
            </a:r>
            <a:endParaRPr/>
          </a:p>
          <a:p>
            <a:pPr indent="-298450" lvl="0" marL="457200" rtl="0" algn="l">
              <a:spcBef>
                <a:spcPts val="0"/>
              </a:spcBef>
              <a:spcAft>
                <a:spcPts val="0"/>
              </a:spcAft>
              <a:buSzPts val="1100"/>
              <a:buChar char="-"/>
            </a:pPr>
            <a:r>
              <a:rPr lang="en"/>
              <a:t>She revels in having a luxurious lifestyle, is quite indulgent, and bougie.</a:t>
            </a:r>
            <a:endParaRPr/>
          </a:p>
          <a:p>
            <a:pPr indent="-298450" lvl="0" marL="457200" rtl="0" algn="l">
              <a:spcBef>
                <a:spcPts val="0"/>
              </a:spcBef>
              <a:spcAft>
                <a:spcPts val="0"/>
              </a:spcAft>
              <a:buSzPts val="1100"/>
              <a:buChar char="-"/>
            </a:pPr>
            <a:r>
              <a:rPr lang="en"/>
              <a:t>She is price agnostic because of her net-worth, but leans into spending more because she can!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Even though Samantha is part of the elite, she is often doing what she can to make the system fair for others and likes giving underdogs a fair shot to prove themselves.</a:t>
            </a:r>
            <a:endParaRPr/>
          </a:p>
          <a:p>
            <a:pPr indent="-298450" lvl="0" marL="457200" rtl="0" algn="l">
              <a:spcBef>
                <a:spcPts val="0"/>
              </a:spcBef>
              <a:spcAft>
                <a:spcPts val="0"/>
              </a:spcAft>
              <a:buSzPts val="1100"/>
              <a:buChar char="-"/>
            </a:pPr>
            <a:r>
              <a:rPr lang="en"/>
              <a:t>She thinks the superhost system is elitist, and wants to give opportunities to inexperienced hosts and lower rated hosts.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3cd351ad1c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3cd351ad1c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Proximity to city center</a:t>
            </a:r>
            <a:endParaRPr b="1"/>
          </a:p>
          <a:p>
            <a:pPr indent="0" lvl="0" marL="0" rtl="0" algn="l">
              <a:spcBef>
                <a:spcPts val="0"/>
              </a:spcBef>
              <a:spcAft>
                <a:spcPts val="0"/>
              </a:spcAft>
              <a:buNone/>
            </a:pPr>
            <a:r>
              <a:rPr lang="en"/>
              <a:t>They like to stick together…</a:t>
            </a:r>
            <a:endParaRPr/>
          </a:p>
          <a:p>
            <a:pPr indent="-298450" lvl="1" marL="914400" rtl="0" algn="l">
              <a:spcBef>
                <a:spcPts val="0"/>
              </a:spcBef>
              <a:spcAft>
                <a:spcPts val="0"/>
              </a:spcAft>
              <a:buClr>
                <a:schemeClr val="dk1"/>
              </a:buClr>
              <a:buSzPts val="1100"/>
              <a:buChar char="-"/>
            </a:pPr>
            <a:r>
              <a:rPr lang="en">
                <a:solidFill>
                  <a:schemeClr val="dk1"/>
                </a:solidFill>
              </a:rPr>
              <a:t>Traveling in large groups is often easier by foot or metro than taking a taxi</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They’ll be able to bar hop more easily by foot or by metro with only a few stations in between destinations</a:t>
            </a:r>
            <a:endParaRPr b="1"/>
          </a:p>
          <a:p>
            <a:pPr indent="0" lvl="0" marL="0" rtl="0" algn="l">
              <a:spcBef>
                <a:spcPts val="0"/>
              </a:spcBef>
              <a:spcAft>
                <a:spcPts val="0"/>
              </a:spcAft>
              <a:buNone/>
            </a:pPr>
            <a:r>
              <a:rPr lang="en"/>
              <a:t>They like staying out late…</a:t>
            </a:r>
            <a:endParaRPr/>
          </a:p>
          <a:p>
            <a:pPr indent="-298450" lvl="1" marL="914400" rtl="0" algn="l">
              <a:spcBef>
                <a:spcPts val="0"/>
              </a:spcBef>
              <a:spcAft>
                <a:spcPts val="0"/>
              </a:spcAft>
              <a:buSzPts val="1100"/>
              <a:buChar char="-"/>
            </a:pPr>
            <a:r>
              <a:rPr lang="en"/>
              <a:t>They can make it to and from nightlife more quickly/efficiently</a:t>
            </a:r>
            <a:endParaRPr/>
          </a:p>
          <a:p>
            <a:pPr indent="0" lvl="0" marL="0" rtl="0" algn="l">
              <a:spcBef>
                <a:spcPts val="0"/>
              </a:spcBef>
              <a:spcAft>
                <a:spcPts val="0"/>
              </a:spcAft>
              <a:buNone/>
            </a:pPr>
            <a:r>
              <a:rPr lang="en"/>
              <a:t>They prefer drinking as a social activity…</a:t>
            </a:r>
            <a:endParaRPr/>
          </a:p>
          <a:p>
            <a:pPr indent="-298450" lvl="1" marL="914400" rtl="0" algn="l">
              <a:spcBef>
                <a:spcPts val="0"/>
              </a:spcBef>
              <a:spcAft>
                <a:spcPts val="0"/>
              </a:spcAft>
              <a:buSzPts val="1100"/>
              <a:buChar char="-"/>
            </a:pPr>
            <a:r>
              <a:rPr lang="en"/>
              <a:t>Sometimes college students make the mistake of drinking more than they should - they are close to home in case someone becomes too intoxicated and has to make it back quickly</a:t>
            </a:r>
            <a:endParaRPr/>
          </a:p>
          <a:p>
            <a:pPr indent="-298450" lvl="2" marL="1371600" rtl="0" algn="l">
              <a:spcBef>
                <a:spcPts val="0"/>
              </a:spcBef>
              <a:spcAft>
                <a:spcPts val="0"/>
              </a:spcAft>
              <a:buSzPts val="1100"/>
              <a:buChar char="-"/>
            </a:pPr>
            <a:r>
              <a:rPr lang="en"/>
              <a:t>If a student drinks too much too quickly, their peers can make it back to their place to support them</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b="1" lang="en">
                <a:solidFill>
                  <a:schemeClr val="dk1"/>
                </a:solidFill>
              </a:rPr>
              <a:t>Entire home and apartment options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Maintain sense of togetherness - they might have lived in fraternity housing together and would like to keep the same routines of pre-partying, departing together, and coming back home together.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Large space to hang out together with many people</a:t>
            </a:r>
            <a:endParaRPr>
              <a:solidFill>
                <a:schemeClr val="dk1"/>
              </a:solidFill>
            </a:endParaRPr>
          </a:p>
          <a:p>
            <a:pPr indent="0" lvl="0" marL="0" rtl="0" algn="l">
              <a:spcBef>
                <a:spcPts val="1200"/>
              </a:spcBef>
              <a:spcAft>
                <a:spcPts val="0"/>
              </a:spcAft>
              <a:buNone/>
            </a:pPr>
            <a:r>
              <a:rPr b="1" lang="en"/>
              <a:t>Price Flexibility</a:t>
            </a:r>
            <a:endParaRPr b="1"/>
          </a:p>
          <a:p>
            <a:pPr indent="-298450" lvl="0" marL="457200" rtl="0" algn="l">
              <a:spcBef>
                <a:spcPts val="0"/>
              </a:spcBef>
              <a:spcAft>
                <a:spcPts val="0"/>
              </a:spcAft>
              <a:buSzPts val="1100"/>
              <a:buChar char="-"/>
            </a:pPr>
            <a:r>
              <a:rPr lang="en">
                <a:solidFill>
                  <a:schemeClr val="dk1"/>
                </a:solidFill>
              </a:rPr>
              <a:t>Data on the price distribution has shown that budapest is the second cheapest city, after Athens.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Affordable options for students who might want their own space</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Interesting insight!</a:t>
            </a:r>
            <a:endParaRPr/>
          </a:p>
          <a:p>
            <a:pPr indent="-298450" lvl="0" marL="457200" rtl="0" algn="l">
              <a:spcBef>
                <a:spcPts val="0"/>
              </a:spcBef>
              <a:spcAft>
                <a:spcPts val="0"/>
              </a:spcAft>
              <a:buSzPts val="1100"/>
              <a:buChar char="-"/>
            </a:pPr>
            <a:r>
              <a:rPr lang="en"/>
              <a:t>aTHENS looks cheaper for entire home/ apt, but when i filter less than 1 miile towards city center, budapest has cheaper options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3cd351ad1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3cd351ad1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Paris, Rome, Vienna, and Athens, the room type are equidistant from the city center.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Budapest, Amsterdam, barcelona, and berlin, show a trend:</a:t>
            </a:r>
            <a:endParaRPr/>
          </a:p>
          <a:p>
            <a:pPr indent="-298450" lvl="0" marL="457200" rtl="0" algn="l">
              <a:spcBef>
                <a:spcPts val="0"/>
              </a:spcBef>
              <a:spcAft>
                <a:spcPts val="0"/>
              </a:spcAft>
              <a:buSzPts val="1100"/>
              <a:buChar char="-"/>
            </a:pPr>
            <a:r>
              <a:rPr lang="en"/>
              <a:t>Budapest, Amsterdam, &amp; Barcelona, the shared rooms are much farther out.</a:t>
            </a:r>
            <a:endParaRPr/>
          </a:p>
          <a:p>
            <a:pPr indent="-298450" lvl="1" marL="914400" rtl="0" algn="l">
              <a:spcBef>
                <a:spcPts val="0"/>
              </a:spcBef>
              <a:spcAft>
                <a:spcPts val="0"/>
              </a:spcAft>
              <a:buClr>
                <a:schemeClr val="dk1"/>
              </a:buClr>
              <a:buSzPts val="1100"/>
              <a:buChar char="-"/>
            </a:pPr>
            <a:r>
              <a:rPr lang="en">
                <a:solidFill>
                  <a:schemeClr val="dk1"/>
                </a:solidFill>
              </a:rPr>
              <a:t>Budapest - entire home is closest to center</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Barcelona - shared rooms are farthest from city center – but closer to the beach.</a:t>
            </a:r>
            <a:endParaRPr/>
          </a:p>
          <a:p>
            <a:pPr indent="-298450" lvl="0" marL="457200" rtl="0" algn="l">
              <a:spcBef>
                <a:spcPts val="0"/>
              </a:spcBef>
              <a:spcAft>
                <a:spcPts val="0"/>
              </a:spcAft>
              <a:buSzPts val="1100"/>
              <a:buChar char="-"/>
            </a:pPr>
            <a:r>
              <a:rPr lang="en"/>
              <a:t>In Berlin, the shared rooms are closer to city center than private rooms and entire home/apt.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Berlin, you could probably get a cheap shared room, and still be in the center/tourist area.</a:t>
            </a:r>
            <a:endParaRPr/>
          </a:p>
          <a:p>
            <a:pPr indent="0" lvl="0" marL="0" rtl="0" algn="l">
              <a:spcBef>
                <a:spcPts val="0"/>
              </a:spcBef>
              <a:spcAft>
                <a:spcPts val="0"/>
              </a:spcAft>
              <a:buNone/>
            </a:pPr>
            <a:r>
              <a:rPr lang="en"/>
              <a:t>But in barcelona you could be close to the beach for cheap.</a:t>
            </a:r>
            <a:endParaRPr/>
          </a:p>
          <a:p>
            <a:pPr indent="0" lvl="0" marL="0" rtl="0" algn="l">
              <a:spcBef>
                <a:spcPts val="0"/>
              </a:spcBef>
              <a:spcAft>
                <a:spcPts val="0"/>
              </a:spcAft>
              <a:buNone/>
            </a:pPr>
            <a:r>
              <a:rPr lang="en"/>
              <a:t>In London, your shared room is going to be farther out from the city center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AVERAGE DISTANCE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3cd351ad1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3cd351ad1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Paris, Rome, Vienna, and Athens, the room type are equidistant from the city center.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Budapest, Amsterdam, barcelona, and berlin, show a trend:</a:t>
            </a:r>
            <a:endParaRPr/>
          </a:p>
          <a:p>
            <a:pPr indent="-298450" lvl="0" marL="457200" rtl="0" algn="l">
              <a:spcBef>
                <a:spcPts val="0"/>
              </a:spcBef>
              <a:spcAft>
                <a:spcPts val="0"/>
              </a:spcAft>
              <a:buSzPts val="1100"/>
              <a:buChar char="-"/>
            </a:pPr>
            <a:r>
              <a:rPr lang="en"/>
              <a:t>Budapest, Amsterdam, &amp; Barcelona, the shared rooms are much farther out.</a:t>
            </a:r>
            <a:endParaRPr/>
          </a:p>
          <a:p>
            <a:pPr indent="-298450" lvl="1" marL="914400" rtl="0" algn="l">
              <a:spcBef>
                <a:spcPts val="0"/>
              </a:spcBef>
              <a:spcAft>
                <a:spcPts val="0"/>
              </a:spcAft>
              <a:buClr>
                <a:schemeClr val="dk1"/>
              </a:buClr>
              <a:buSzPts val="1100"/>
              <a:buChar char="-"/>
            </a:pPr>
            <a:r>
              <a:rPr lang="en">
                <a:solidFill>
                  <a:schemeClr val="dk1"/>
                </a:solidFill>
              </a:rPr>
              <a:t>Budapest - entire home is closest to center</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Barcelona - shared rooms are farthest from city center – but closer to the beach.</a:t>
            </a:r>
            <a:endParaRPr/>
          </a:p>
          <a:p>
            <a:pPr indent="-298450" lvl="0" marL="457200" rtl="0" algn="l">
              <a:spcBef>
                <a:spcPts val="0"/>
              </a:spcBef>
              <a:spcAft>
                <a:spcPts val="0"/>
              </a:spcAft>
              <a:buSzPts val="1100"/>
              <a:buChar char="-"/>
            </a:pPr>
            <a:r>
              <a:rPr lang="en"/>
              <a:t>In Berlin, the shared rooms are closer to city center than private rooms and entire home/apt.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Berlin, you could probably get a cheap shared room, and still be in the center/tourist area.</a:t>
            </a:r>
            <a:endParaRPr/>
          </a:p>
          <a:p>
            <a:pPr indent="0" lvl="0" marL="0" rtl="0" algn="l">
              <a:spcBef>
                <a:spcPts val="0"/>
              </a:spcBef>
              <a:spcAft>
                <a:spcPts val="0"/>
              </a:spcAft>
              <a:buNone/>
            </a:pPr>
            <a:r>
              <a:rPr lang="en"/>
              <a:t>But in barcelona you could be close to the beach for cheap.</a:t>
            </a:r>
            <a:endParaRPr/>
          </a:p>
          <a:p>
            <a:pPr indent="0" lvl="0" marL="0" rtl="0" algn="l">
              <a:spcBef>
                <a:spcPts val="0"/>
              </a:spcBef>
              <a:spcAft>
                <a:spcPts val="0"/>
              </a:spcAft>
              <a:buNone/>
            </a:pPr>
            <a:r>
              <a:rPr lang="en"/>
              <a:t>In London, your shared room is going to be farther out from the city center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AVERAGE DISTANCE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3cd351ad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3cd351ad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important factor, usually with strong preferences, is room type. As you can see here, Entire Room/Apt are generally more expensive, but in places like Budapest, an entire  room isn’t much more expensive than the private room or shared room, while in London or Barcelona the entire home/apt median is more than twice as much as the next cheapest option.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3a5adcff6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3a5adcff6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Michael Lego - </a:t>
            </a:r>
            <a:r>
              <a:rPr lang="en" u="sng">
                <a:solidFill>
                  <a:schemeClr val="hlink"/>
                </a:solidFill>
                <a:hlinkClick r:id="rId2"/>
              </a:rPr>
              <a:t>https://www.minifigures.com/products/michael.html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Michael is an eccentric artist who travels for inspiration. He likes staying close to the city center so that he can go to art events regularly. He doesn’t have a lot of money because his career hasn’t taken off yet.</a:t>
            </a:r>
            <a:endParaRPr/>
          </a:p>
          <a:p>
            <a:pPr indent="0" lvl="0" marL="0" rtl="0" algn="l">
              <a:spcBef>
                <a:spcPts val="0"/>
              </a:spcBef>
              <a:spcAft>
                <a:spcPts val="0"/>
              </a:spcAft>
              <a:buNone/>
            </a:pPr>
            <a:r>
              <a:rPr lang="en"/>
              <a:t>He doesn’t get along well with others, so likes his own space. He needs a lot of space.</a:t>
            </a:r>
            <a:endParaRPr/>
          </a:p>
          <a:p>
            <a:pPr indent="0" lvl="0" marL="0" rtl="0" algn="l">
              <a:spcBef>
                <a:spcPts val="0"/>
              </a:spcBef>
              <a:spcAft>
                <a:spcPts val="0"/>
              </a:spcAft>
              <a:buNone/>
            </a:pPr>
            <a:r>
              <a:rPr lang="en">
                <a:solidFill>
                  <a:schemeClr val="dk1"/>
                </a:solidFill>
              </a:rPr>
              <a:t>He has trust issues and needs a trustworthy host.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His artwork is sometimes messy, but he hates messes, he’s a germaphobe.</a:t>
            </a:r>
            <a:endParaRPr>
              <a:solidFill>
                <a:schemeClr val="dk1"/>
              </a:solidFill>
            </a:endParaRPr>
          </a:p>
          <a:p>
            <a:pPr indent="0" lvl="0" marL="0" rtl="0" algn="l">
              <a:spcBef>
                <a:spcPts val="0"/>
              </a:spcBef>
              <a:spcAft>
                <a:spcPts val="0"/>
              </a:spcAft>
              <a:buNone/>
            </a:pPr>
            <a:r>
              <a:rPr lang="en"/>
              <a:t>He wants to be efficient with his time, and doesn’t want to spend a lot of time commuting.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Samantha is a confident and powerful tech professional. She has a lot of money because of her long-standing career in tech.</a:t>
            </a:r>
            <a:endParaRPr/>
          </a:p>
          <a:p>
            <a:pPr indent="0" lvl="0" marL="0" rtl="0" algn="l">
              <a:spcBef>
                <a:spcPts val="0"/>
              </a:spcBef>
              <a:spcAft>
                <a:spcPts val="0"/>
              </a:spcAft>
              <a:buNone/>
            </a:pPr>
            <a:r>
              <a:rPr lang="en"/>
              <a:t>She takes advantage of remote working flexibility that her job provides, so she travels on the weekdays.</a:t>
            </a:r>
            <a:endParaRPr/>
          </a:p>
          <a:p>
            <a:pPr indent="0" lvl="0" marL="0" rtl="0" algn="l">
              <a:spcBef>
                <a:spcPts val="0"/>
              </a:spcBef>
              <a:spcAft>
                <a:spcPts val="0"/>
              </a:spcAft>
              <a:buNone/>
            </a:pPr>
            <a:r>
              <a:rPr lang="en"/>
              <a:t>She works for a </a:t>
            </a:r>
            <a:r>
              <a:rPr lang="en"/>
              <a:t>global</a:t>
            </a:r>
            <a:r>
              <a:rPr lang="en"/>
              <a:t> tech company with branches all over the world, so she likes to combine leisure and travel, often visiting her international clients to build closer relationships with them.</a:t>
            </a:r>
            <a:endParaRPr/>
          </a:p>
          <a:p>
            <a:pPr indent="0" lvl="0" marL="0" rtl="0" algn="l">
              <a:spcBef>
                <a:spcPts val="0"/>
              </a:spcBef>
              <a:spcAft>
                <a:spcPts val="0"/>
              </a:spcAft>
              <a:buNone/>
            </a:pPr>
            <a:r>
              <a:rPr lang="en"/>
              <a:t>Since she lives an elite, privileged, and luxurious lifestyle, she does what she can to give back to the less fortunate.</a:t>
            </a:r>
            <a:endParaRPr/>
          </a:p>
          <a:p>
            <a:pPr indent="0" lvl="0" marL="0" rtl="0" algn="l">
              <a:spcBef>
                <a:spcPts val="0"/>
              </a:spcBef>
              <a:spcAft>
                <a:spcPts val="0"/>
              </a:spcAft>
              <a:buNone/>
            </a:pPr>
            <a:r>
              <a:t/>
            </a:r>
            <a:endParaRPr/>
          </a:p>
          <a:p>
            <a:pPr indent="0" lvl="0" marL="0" rtl="0" algn="l">
              <a:spcBef>
                <a:spcPts val="0"/>
              </a:spcBef>
              <a:spcAft>
                <a:spcPts val="1200"/>
              </a:spcAft>
              <a:buClr>
                <a:schemeClr val="dk1"/>
              </a:buClr>
              <a:buSzPts val="1100"/>
              <a:buFont typeface="Arial"/>
              <a:buNone/>
            </a:pPr>
            <a:r>
              <a:rPr lang="en">
                <a:solidFill>
                  <a:schemeClr val="dk1"/>
                </a:solidFill>
              </a:rPr>
              <a:t>Group of college students at Data Science Academy. They are dedicated to using AI to change the world, but are also rushed a fraternity to expand their network and have some fun. They travel together every spring break and summer. They are socially conscious. Some have rich parents, some do not. They try to make an effort to be more socially aware that they may have first-generation college students in their group. </a:t>
            </a:r>
            <a:endParaRPr>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3cc01fb514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3cc01fb514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Median being </a:t>
            </a:r>
            <a:r>
              <a:rPr lang="en"/>
              <a:t>slightly</a:t>
            </a:r>
            <a:r>
              <a:rPr lang="en"/>
              <a:t> lower and a </a:t>
            </a:r>
            <a:r>
              <a:rPr lang="en"/>
              <a:t>smaller distribution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3a5adcff61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3a5adcff61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Proximity to city center</a:t>
            </a:r>
            <a:endParaRPr b="1"/>
          </a:p>
          <a:p>
            <a:pPr indent="0" lvl="0" marL="0" rtl="0" algn="l">
              <a:spcBef>
                <a:spcPts val="0"/>
              </a:spcBef>
              <a:spcAft>
                <a:spcPts val="0"/>
              </a:spcAft>
              <a:buNone/>
            </a:pPr>
            <a:r>
              <a:rPr lang="en"/>
              <a:t>They like to stick together…</a:t>
            </a:r>
            <a:endParaRPr/>
          </a:p>
          <a:p>
            <a:pPr indent="-298450" lvl="1" marL="914400" rtl="0" algn="l">
              <a:spcBef>
                <a:spcPts val="0"/>
              </a:spcBef>
              <a:spcAft>
                <a:spcPts val="0"/>
              </a:spcAft>
              <a:buClr>
                <a:schemeClr val="dk1"/>
              </a:buClr>
              <a:buSzPts val="1100"/>
              <a:buChar char="-"/>
            </a:pPr>
            <a:r>
              <a:rPr lang="en">
                <a:solidFill>
                  <a:schemeClr val="dk1"/>
                </a:solidFill>
              </a:rPr>
              <a:t>Traveling in large groups is often easier by foot or metro than taking a taxi</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They’ll be able to bar hop more easily by foot or by metro with only a few stations in between destinations</a:t>
            </a:r>
            <a:endParaRPr b="1"/>
          </a:p>
          <a:p>
            <a:pPr indent="0" lvl="0" marL="0" rtl="0" algn="l">
              <a:spcBef>
                <a:spcPts val="0"/>
              </a:spcBef>
              <a:spcAft>
                <a:spcPts val="0"/>
              </a:spcAft>
              <a:buNone/>
            </a:pPr>
            <a:r>
              <a:rPr lang="en"/>
              <a:t>They like staying out late…</a:t>
            </a:r>
            <a:endParaRPr/>
          </a:p>
          <a:p>
            <a:pPr indent="-298450" lvl="1" marL="914400" rtl="0" algn="l">
              <a:spcBef>
                <a:spcPts val="0"/>
              </a:spcBef>
              <a:spcAft>
                <a:spcPts val="0"/>
              </a:spcAft>
              <a:buSzPts val="1100"/>
              <a:buChar char="-"/>
            </a:pPr>
            <a:r>
              <a:rPr lang="en"/>
              <a:t>They can make it to and from nightlife more quickly/efficiently</a:t>
            </a:r>
            <a:endParaRPr/>
          </a:p>
          <a:p>
            <a:pPr indent="0" lvl="0" marL="0" rtl="0" algn="l">
              <a:spcBef>
                <a:spcPts val="0"/>
              </a:spcBef>
              <a:spcAft>
                <a:spcPts val="0"/>
              </a:spcAft>
              <a:buNone/>
            </a:pPr>
            <a:r>
              <a:rPr lang="en"/>
              <a:t>They prefer drinking as a social activity…</a:t>
            </a:r>
            <a:endParaRPr/>
          </a:p>
          <a:p>
            <a:pPr indent="-298450" lvl="1" marL="914400" rtl="0" algn="l">
              <a:spcBef>
                <a:spcPts val="0"/>
              </a:spcBef>
              <a:spcAft>
                <a:spcPts val="0"/>
              </a:spcAft>
              <a:buSzPts val="1100"/>
              <a:buChar char="-"/>
            </a:pPr>
            <a:r>
              <a:rPr lang="en"/>
              <a:t>Sometimes college students make the mistake of drinking more than they should - they are close to home in case someone becomes too intoxicated and has to make it back quickly</a:t>
            </a:r>
            <a:endParaRPr/>
          </a:p>
          <a:p>
            <a:pPr indent="-298450" lvl="2" marL="1371600" rtl="0" algn="l">
              <a:spcBef>
                <a:spcPts val="0"/>
              </a:spcBef>
              <a:spcAft>
                <a:spcPts val="0"/>
              </a:spcAft>
              <a:buSzPts val="1100"/>
              <a:buChar char="-"/>
            </a:pPr>
            <a:r>
              <a:rPr lang="en"/>
              <a:t>If a student drinks too much too quickly, their peers can make it back to their place to support them</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b="1" lang="en">
                <a:solidFill>
                  <a:schemeClr val="dk1"/>
                </a:solidFill>
              </a:rPr>
              <a:t>Entire home and apartment options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Maintain sense of togetherness - they might have lived in fraternity housing together and would like to keep the same routines of pre-partying, departing together, and coming back home together.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Large space to hang out together with many people</a:t>
            </a:r>
            <a:endParaRPr>
              <a:solidFill>
                <a:schemeClr val="dk1"/>
              </a:solidFill>
            </a:endParaRPr>
          </a:p>
          <a:p>
            <a:pPr indent="0" lvl="0" marL="0" rtl="0" algn="l">
              <a:spcBef>
                <a:spcPts val="1200"/>
              </a:spcBef>
              <a:spcAft>
                <a:spcPts val="0"/>
              </a:spcAft>
              <a:buNone/>
            </a:pPr>
            <a:r>
              <a:rPr b="1" lang="en"/>
              <a:t>Price Flexibility</a:t>
            </a:r>
            <a:endParaRPr b="1"/>
          </a:p>
          <a:p>
            <a:pPr indent="-298450" lvl="0" marL="457200" rtl="0" algn="l">
              <a:spcBef>
                <a:spcPts val="0"/>
              </a:spcBef>
              <a:spcAft>
                <a:spcPts val="0"/>
              </a:spcAft>
              <a:buSzPts val="1100"/>
              <a:buChar char="-"/>
            </a:pPr>
            <a:r>
              <a:rPr lang="en">
                <a:solidFill>
                  <a:schemeClr val="dk1"/>
                </a:solidFill>
              </a:rPr>
              <a:t>Data on the price distribution has shown that budapest is the second cheapest city, after Athens.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Affordable options for students who might want their own space</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Interesting insight!</a:t>
            </a:r>
            <a:endParaRPr/>
          </a:p>
          <a:p>
            <a:pPr indent="-298450" lvl="0" marL="457200" rtl="0" algn="l">
              <a:spcBef>
                <a:spcPts val="0"/>
              </a:spcBef>
              <a:spcAft>
                <a:spcPts val="0"/>
              </a:spcAft>
              <a:buSzPts val="1100"/>
              <a:buChar char="-"/>
            </a:pPr>
            <a:r>
              <a:rPr lang="en"/>
              <a:t>aTHENS looks cheaper for entire home/ apt, but when i filter less than 1 miile towards city center, budapest has cheaper options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3cc01fb514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3cc01fb514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3cc01fb514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3cc01fb514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Travel Recommendation List</a:t>
            </a:r>
            <a:endParaRPr/>
          </a:p>
          <a:p>
            <a:pPr indent="0" lvl="0" marL="0" rtl="0" algn="l">
              <a:spcBef>
                <a:spcPts val="0"/>
              </a:spcBef>
              <a:spcAft>
                <a:spcPts val="0"/>
              </a:spcAft>
              <a:buNone/>
            </a:pPr>
            <a:r>
              <a:rPr lang="en"/>
              <a:t>This is valuable to people who want to travel</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3cc01fb514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3cc01fb514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0a0acae50b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0a0acae50b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Price is usually one of the most important factors when it comes to planning travel.   As you can see, Amsterdam, Paris, and London have a higher median price (and greater spread) while Budapest and Athens are cheaper in general.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3f3220c29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3f3220c29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3a5adcff6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3a5adcff6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get a better look at the spread of the data, this density plot shows that Paris and Amsterdam have a much wider spread than cities such as Budapest and Athens.  Cheaper options in places like Amsterdam might be a lot more </a:t>
            </a:r>
            <a:r>
              <a:rPr lang="en"/>
              <a:t>competitive → Book earlier!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 shortage of low cost options in budapes and athens, so there’s more flexibility.</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3a5adcff6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3a5adcff6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most expensive Airbnb rentals are in the center of the city.</a:t>
            </a:r>
            <a:endParaRPr/>
          </a:p>
          <a:p>
            <a:pPr indent="0" lvl="0" marL="0" rtl="0" algn="l">
              <a:spcBef>
                <a:spcPts val="0"/>
              </a:spcBef>
              <a:spcAft>
                <a:spcPts val="0"/>
              </a:spcAft>
              <a:buNone/>
            </a:pPr>
            <a:r>
              <a:rPr lang="en"/>
              <a:t>In the 1st, 2nd, and 3rd arr. </a:t>
            </a:r>
            <a:endParaRPr/>
          </a:p>
          <a:p>
            <a:pPr indent="0" lvl="0" marL="0" rtl="0" algn="l">
              <a:spcBef>
                <a:spcPts val="0"/>
              </a:spcBef>
              <a:spcAft>
                <a:spcPts val="0"/>
              </a:spcAft>
              <a:buNone/>
            </a:pPr>
            <a:r>
              <a:rPr lang="en"/>
              <a:t>If you want to live near the Seine, it’ll cost you, but there are plenty of parks on the outskirts.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 Id="rId4" Type="http://schemas.openxmlformats.org/officeDocument/2006/relationships/image" Target="../media/image8.jpg"/><Relationship Id="rId5" Type="http://schemas.openxmlformats.org/officeDocument/2006/relationships/image" Target="../media/image1.png"/><Relationship Id="rId6" Type="http://schemas.openxmlformats.org/officeDocument/2006/relationships/image" Target="../media/image4.jpg"/><Relationship Id="rId7"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kaggle.com/datasets/thedevastator/airbnb-prices-in-european-cities" TargetMode="External"/><Relationship Id="rId4" Type="http://schemas.openxmlformats.org/officeDocument/2006/relationships/image" Target="../media/image5.png"/><Relationship Id="rId5" Type="http://schemas.openxmlformats.org/officeDocument/2006/relationships/image" Target="../media/image22.png"/><Relationship Id="rId6" Type="http://schemas.openxmlformats.org/officeDocument/2006/relationships/image" Target="../media/image6.png"/><Relationship Id="rId7"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airbnb.com/d/superhost" TargetMode="External"/><Relationship Id="rId4"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1.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6.png"/><Relationship Id="rId4" Type="http://schemas.openxmlformats.org/officeDocument/2006/relationships/image" Target="../media/image34.png"/><Relationship Id="rId5"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4.png"/><Relationship Id="rId4" Type="http://schemas.openxmlformats.org/officeDocument/2006/relationships/image" Target="../media/image29.png"/><Relationship Id="rId5"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6.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6.jp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26.png"/><Relationship Id="rId5" Type="http://schemas.openxmlformats.org/officeDocument/2006/relationships/image" Target="../media/image16.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5.png"/><Relationship Id="rId4" Type="http://schemas.openxmlformats.org/officeDocument/2006/relationships/image" Target="../media/image16.jpg"/><Relationship Id="rId5"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6.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6.jpg"/><Relationship Id="rId4" Type="http://schemas.openxmlformats.org/officeDocument/2006/relationships/image" Target="../media/image26.png"/><Relationship Id="rId5"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206550" y="370950"/>
            <a:ext cx="8730900" cy="18168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Clr>
                <a:schemeClr val="dk1"/>
              </a:buClr>
              <a:buSzPts val="990"/>
              <a:buFont typeface="Arial"/>
              <a:buNone/>
            </a:pPr>
            <a:r>
              <a:rPr lang="en" sz="4400">
                <a:latin typeface="Times New Roman"/>
                <a:ea typeface="Times New Roman"/>
                <a:cs typeface="Times New Roman"/>
                <a:sym typeface="Times New Roman"/>
              </a:rPr>
              <a:t>How can Airbnb data inform travel plans? </a:t>
            </a:r>
            <a:endParaRPr sz="4400">
              <a:latin typeface="Times New Roman"/>
              <a:ea typeface="Times New Roman"/>
              <a:cs typeface="Times New Roman"/>
              <a:sym typeface="Times New Roman"/>
            </a:endParaRPr>
          </a:p>
          <a:p>
            <a:pPr indent="0" lvl="0" marL="0" rtl="0" algn="ctr">
              <a:spcBef>
                <a:spcPts val="0"/>
              </a:spcBef>
              <a:spcAft>
                <a:spcPts val="0"/>
              </a:spcAft>
              <a:buClr>
                <a:schemeClr val="dk1"/>
              </a:buClr>
              <a:buSzPct val="55000"/>
              <a:buFont typeface="Arial"/>
              <a:buNone/>
            </a:pPr>
            <a:r>
              <a:rPr lang="en" sz="2000">
                <a:latin typeface="Times New Roman"/>
                <a:ea typeface="Times New Roman"/>
                <a:cs typeface="Times New Roman"/>
                <a:sym typeface="Times New Roman"/>
              </a:rPr>
              <a:t>Travel accommodation recommendation based on quantitative data analysis &amp; visualization</a:t>
            </a:r>
            <a:endParaRPr sz="20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55" name="Google Shape;55;p13"/>
          <p:cNvSpPr txBox="1"/>
          <p:nvPr>
            <p:ph idx="1" type="subTitle"/>
          </p:nvPr>
        </p:nvSpPr>
        <p:spPr>
          <a:xfrm>
            <a:off x="311700" y="14683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latin typeface="Times New Roman"/>
                <a:ea typeface="Times New Roman"/>
                <a:cs typeface="Times New Roman"/>
                <a:sym typeface="Times New Roman"/>
              </a:rPr>
              <a:t>By: Zhané Bennett</a:t>
            </a:r>
            <a:endParaRPr>
              <a:latin typeface="Times New Roman"/>
              <a:ea typeface="Times New Roman"/>
              <a:cs typeface="Times New Roman"/>
              <a:sym typeface="Times New Roman"/>
            </a:endParaRPr>
          </a:p>
        </p:txBody>
      </p:sp>
      <p:pic>
        <p:nvPicPr>
          <p:cNvPr id="56" name="Google Shape;56;p13"/>
          <p:cNvPicPr preferRelativeResize="0"/>
          <p:nvPr/>
        </p:nvPicPr>
        <p:blipFill>
          <a:blip r:embed="rId3">
            <a:alphaModFix/>
          </a:blip>
          <a:stretch>
            <a:fillRect/>
          </a:stretch>
        </p:blipFill>
        <p:spPr>
          <a:xfrm>
            <a:off x="0" y="3969775"/>
            <a:ext cx="3150274" cy="1173725"/>
          </a:xfrm>
          <a:prstGeom prst="rect">
            <a:avLst/>
          </a:prstGeom>
          <a:noFill/>
          <a:ln>
            <a:noFill/>
          </a:ln>
        </p:spPr>
      </p:pic>
      <p:pic>
        <p:nvPicPr>
          <p:cNvPr id="57" name="Google Shape;57;p13"/>
          <p:cNvPicPr preferRelativeResize="0"/>
          <p:nvPr/>
        </p:nvPicPr>
        <p:blipFill>
          <a:blip r:embed="rId4">
            <a:alphaModFix/>
          </a:blip>
          <a:stretch>
            <a:fillRect/>
          </a:stretch>
        </p:blipFill>
        <p:spPr>
          <a:xfrm>
            <a:off x="6386554" y="3592425"/>
            <a:ext cx="2757448" cy="1551076"/>
          </a:xfrm>
          <a:prstGeom prst="rect">
            <a:avLst/>
          </a:prstGeom>
          <a:noFill/>
          <a:ln>
            <a:noFill/>
          </a:ln>
        </p:spPr>
      </p:pic>
      <p:pic>
        <p:nvPicPr>
          <p:cNvPr id="58" name="Google Shape;58;p13"/>
          <p:cNvPicPr preferRelativeResize="0"/>
          <p:nvPr/>
        </p:nvPicPr>
        <p:blipFill>
          <a:blip r:embed="rId5">
            <a:alphaModFix/>
          </a:blip>
          <a:stretch>
            <a:fillRect/>
          </a:stretch>
        </p:blipFill>
        <p:spPr>
          <a:xfrm>
            <a:off x="6174200" y="1929557"/>
            <a:ext cx="2969800" cy="1488624"/>
          </a:xfrm>
          <a:prstGeom prst="rect">
            <a:avLst/>
          </a:prstGeom>
          <a:noFill/>
          <a:ln>
            <a:noFill/>
          </a:ln>
        </p:spPr>
      </p:pic>
      <p:pic>
        <p:nvPicPr>
          <p:cNvPr id="59" name="Google Shape;59;p13"/>
          <p:cNvPicPr preferRelativeResize="0"/>
          <p:nvPr/>
        </p:nvPicPr>
        <p:blipFill>
          <a:blip r:embed="rId6">
            <a:alphaModFix/>
          </a:blip>
          <a:stretch>
            <a:fillRect/>
          </a:stretch>
        </p:blipFill>
        <p:spPr>
          <a:xfrm>
            <a:off x="146388" y="1992213"/>
            <a:ext cx="2857500" cy="1600200"/>
          </a:xfrm>
          <a:prstGeom prst="rect">
            <a:avLst/>
          </a:prstGeom>
          <a:noFill/>
          <a:ln>
            <a:noFill/>
          </a:ln>
        </p:spPr>
      </p:pic>
      <p:pic>
        <p:nvPicPr>
          <p:cNvPr id="60" name="Google Shape;60;p13"/>
          <p:cNvPicPr preferRelativeResize="0"/>
          <p:nvPr/>
        </p:nvPicPr>
        <p:blipFill>
          <a:blip r:embed="rId7">
            <a:alphaModFix/>
          </a:blip>
          <a:stretch>
            <a:fillRect/>
          </a:stretch>
        </p:blipFill>
        <p:spPr>
          <a:xfrm>
            <a:off x="3238775" y="2914248"/>
            <a:ext cx="2757450" cy="210292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22"/>
          <p:cNvPicPr preferRelativeResize="0"/>
          <p:nvPr/>
        </p:nvPicPr>
        <p:blipFill>
          <a:blip r:embed="rId3">
            <a:alphaModFix/>
          </a:blip>
          <a:stretch>
            <a:fillRect/>
          </a:stretch>
        </p:blipFill>
        <p:spPr>
          <a:xfrm>
            <a:off x="258350" y="598012"/>
            <a:ext cx="7043275" cy="4525325"/>
          </a:xfrm>
          <a:prstGeom prst="rect">
            <a:avLst/>
          </a:prstGeom>
          <a:noFill/>
          <a:ln>
            <a:noFill/>
          </a:ln>
        </p:spPr>
      </p:pic>
      <p:sp>
        <p:nvSpPr>
          <p:cNvPr id="135" name="Google Shape;135;p22"/>
          <p:cNvSpPr txBox="1"/>
          <p:nvPr>
            <p:ph type="title"/>
          </p:nvPr>
        </p:nvSpPr>
        <p:spPr>
          <a:xfrm>
            <a:off x="131850" y="85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How does the type of room affect the price in general?</a:t>
            </a:r>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How does the type of room affect the price across cities?</a:t>
            </a:r>
            <a:endParaRPr/>
          </a:p>
        </p:txBody>
      </p:sp>
      <p:sp>
        <p:nvSpPr>
          <p:cNvPr id="141" name="Google Shape;141;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2" name="Google Shape;142;p23"/>
          <p:cNvPicPr preferRelativeResize="0"/>
          <p:nvPr/>
        </p:nvPicPr>
        <p:blipFill>
          <a:blip r:embed="rId3">
            <a:alphaModFix/>
          </a:blip>
          <a:stretch>
            <a:fillRect/>
          </a:stretch>
        </p:blipFill>
        <p:spPr>
          <a:xfrm>
            <a:off x="311700" y="1017727"/>
            <a:ext cx="7153674" cy="38063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How does the type of room affect the price across cities?</a:t>
            </a:r>
            <a:endParaRPr/>
          </a:p>
          <a:p>
            <a:pPr indent="0" lvl="0" marL="0" rtl="0" algn="l">
              <a:spcBef>
                <a:spcPts val="0"/>
              </a:spcBef>
              <a:spcAft>
                <a:spcPts val="0"/>
              </a:spcAft>
              <a:buNone/>
            </a:pPr>
            <a:r>
              <a:t/>
            </a:r>
            <a:endParaRPr/>
          </a:p>
        </p:txBody>
      </p:sp>
      <p:sp>
        <p:nvSpPr>
          <p:cNvPr id="148" name="Google Shape;148;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9" name="Google Shape;149;p24"/>
          <p:cNvPicPr preferRelativeResize="0"/>
          <p:nvPr/>
        </p:nvPicPr>
        <p:blipFill>
          <a:blip r:embed="rId3">
            <a:alphaModFix/>
          </a:blip>
          <a:stretch>
            <a:fillRect/>
          </a:stretch>
        </p:blipFill>
        <p:spPr>
          <a:xfrm>
            <a:off x="311700" y="1017727"/>
            <a:ext cx="7153674" cy="3806351"/>
          </a:xfrm>
          <a:prstGeom prst="rect">
            <a:avLst/>
          </a:prstGeom>
          <a:noFill/>
          <a:ln>
            <a:noFill/>
          </a:ln>
        </p:spPr>
      </p:pic>
      <p:sp>
        <p:nvSpPr>
          <p:cNvPr id="150" name="Google Shape;150;p24"/>
          <p:cNvSpPr/>
          <p:nvPr/>
        </p:nvSpPr>
        <p:spPr>
          <a:xfrm>
            <a:off x="1390775" y="1510675"/>
            <a:ext cx="3117300" cy="431700"/>
          </a:xfrm>
          <a:prstGeom prst="ellipse">
            <a:avLst/>
          </a:prstGeom>
          <a:noFill/>
          <a:ln cap="flat" cmpd="sng" w="9525">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4"/>
          <p:cNvSpPr/>
          <p:nvPr/>
        </p:nvSpPr>
        <p:spPr>
          <a:xfrm>
            <a:off x="1210950" y="2490350"/>
            <a:ext cx="1354800" cy="431700"/>
          </a:xfrm>
          <a:prstGeom prst="ellipse">
            <a:avLst/>
          </a:prstGeom>
          <a:noFill/>
          <a:ln cap="flat" cmpd="sng" w="9525">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5"/>
          <p:cNvPicPr preferRelativeResize="0"/>
          <p:nvPr/>
        </p:nvPicPr>
        <p:blipFill>
          <a:blip r:embed="rId3">
            <a:alphaModFix/>
          </a:blip>
          <a:stretch>
            <a:fillRect/>
          </a:stretch>
        </p:blipFill>
        <p:spPr>
          <a:xfrm>
            <a:off x="818013" y="1257775"/>
            <a:ext cx="3609975" cy="3048000"/>
          </a:xfrm>
          <a:prstGeom prst="rect">
            <a:avLst/>
          </a:prstGeom>
          <a:noFill/>
          <a:ln>
            <a:noFill/>
          </a:ln>
        </p:spPr>
      </p:pic>
      <p:pic>
        <p:nvPicPr>
          <p:cNvPr id="157" name="Google Shape;157;p25"/>
          <p:cNvPicPr preferRelativeResize="0"/>
          <p:nvPr/>
        </p:nvPicPr>
        <p:blipFill>
          <a:blip r:embed="rId4">
            <a:alphaModFix/>
          </a:blip>
          <a:stretch>
            <a:fillRect/>
          </a:stretch>
        </p:blipFill>
        <p:spPr>
          <a:xfrm>
            <a:off x="4946900" y="1375775"/>
            <a:ext cx="2628900" cy="2552700"/>
          </a:xfrm>
          <a:prstGeom prst="rect">
            <a:avLst/>
          </a:prstGeom>
          <a:noFill/>
          <a:ln>
            <a:noFill/>
          </a:ln>
        </p:spPr>
      </p:pic>
      <p:sp>
        <p:nvSpPr>
          <p:cNvPr id="158" name="Google Shape;15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Price by City and Room Type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do superhost ratings compare across cities?</a:t>
            </a:r>
            <a:endParaRPr/>
          </a:p>
        </p:txBody>
      </p:sp>
      <p:pic>
        <p:nvPicPr>
          <p:cNvPr id="164" name="Google Shape;164;p26"/>
          <p:cNvPicPr preferRelativeResize="0"/>
          <p:nvPr/>
        </p:nvPicPr>
        <p:blipFill>
          <a:blip r:embed="rId3">
            <a:alphaModFix/>
          </a:blip>
          <a:stretch>
            <a:fillRect/>
          </a:stretch>
        </p:blipFill>
        <p:spPr>
          <a:xfrm>
            <a:off x="92775" y="911513"/>
            <a:ext cx="5962650" cy="4162425"/>
          </a:xfrm>
          <a:prstGeom prst="rect">
            <a:avLst/>
          </a:prstGeom>
          <a:noFill/>
          <a:ln>
            <a:noFill/>
          </a:ln>
        </p:spPr>
      </p:pic>
      <p:sp>
        <p:nvSpPr>
          <p:cNvPr id="165" name="Google Shape;165;p26"/>
          <p:cNvSpPr txBox="1"/>
          <p:nvPr/>
        </p:nvSpPr>
        <p:spPr>
          <a:xfrm>
            <a:off x="6282175" y="1138500"/>
            <a:ext cx="23484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London: 15.7%</a:t>
            </a:r>
            <a:endParaRPr/>
          </a:p>
          <a:p>
            <a:pPr indent="0" lvl="0" marL="0" rtl="0" algn="l">
              <a:spcBef>
                <a:spcPts val="0"/>
              </a:spcBef>
              <a:spcAft>
                <a:spcPts val="0"/>
              </a:spcAft>
              <a:buNone/>
            </a:pPr>
            <a:r>
              <a:rPr lang="en"/>
              <a:t>Rome: 32.7%</a:t>
            </a:r>
            <a:endParaRPr/>
          </a:p>
          <a:p>
            <a:pPr indent="0" lvl="0" marL="0" rtl="0" algn="l">
              <a:spcBef>
                <a:spcPts val="0"/>
              </a:spcBef>
              <a:spcAft>
                <a:spcPts val="0"/>
              </a:spcAft>
              <a:buNone/>
            </a:pPr>
            <a:r>
              <a:rPr lang="en"/>
              <a:t>Paris: 14.1%</a:t>
            </a:r>
            <a:endParaRPr/>
          </a:p>
          <a:p>
            <a:pPr indent="0" lvl="0" marL="0" rtl="0" algn="l">
              <a:spcBef>
                <a:spcPts val="0"/>
              </a:spcBef>
              <a:spcAft>
                <a:spcPts val="0"/>
              </a:spcAft>
              <a:buNone/>
            </a:pPr>
            <a:r>
              <a:rPr lang="en"/>
              <a:t>Lisbon: 21.4%</a:t>
            </a:r>
            <a:endParaRPr/>
          </a:p>
          <a:p>
            <a:pPr indent="0" lvl="0" marL="0" rtl="0" algn="l">
              <a:spcBef>
                <a:spcPts val="0"/>
              </a:spcBef>
              <a:spcAft>
                <a:spcPts val="0"/>
              </a:spcAft>
              <a:buNone/>
            </a:pPr>
            <a:r>
              <a:rPr lang="en"/>
              <a:t>Athens: 42.9%</a:t>
            </a:r>
            <a:endParaRPr/>
          </a:p>
          <a:p>
            <a:pPr indent="0" lvl="0" marL="0" rtl="0" algn="l">
              <a:spcBef>
                <a:spcPts val="0"/>
              </a:spcBef>
              <a:spcAft>
                <a:spcPts val="0"/>
              </a:spcAft>
              <a:buNone/>
            </a:pPr>
            <a:r>
              <a:rPr lang="en"/>
              <a:t>Vienna: 28.4%</a:t>
            </a:r>
            <a:endParaRPr/>
          </a:p>
          <a:p>
            <a:pPr indent="0" lvl="0" marL="0" rtl="0" algn="l">
              <a:spcBef>
                <a:spcPts val="0"/>
              </a:spcBef>
              <a:spcAft>
                <a:spcPts val="0"/>
              </a:spcAft>
              <a:buNone/>
            </a:pPr>
            <a:r>
              <a:rPr lang="en"/>
              <a:t>Barcelona: 18.1%</a:t>
            </a:r>
            <a:endParaRPr/>
          </a:p>
          <a:p>
            <a:pPr indent="0" lvl="0" marL="0" rtl="0" algn="l">
              <a:spcBef>
                <a:spcPts val="0"/>
              </a:spcBef>
              <a:spcAft>
                <a:spcPts val="0"/>
              </a:spcAft>
              <a:buNone/>
            </a:pPr>
            <a:r>
              <a:rPr lang="en"/>
              <a:t>Berlin: 25.7%</a:t>
            </a:r>
            <a:endParaRPr/>
          </a:p>
          <a:p>
            <a:pPr indent="0" lvl="0" marL="0" rtl="0" algn="l">
              <a:spcBef>
                <a:spcPts val="0"/>
              </a:spcBef>
              <a:spcAft>
                <a:spcPts val="0"/>
              </a:spcAft>
              <a:buNone/>
            </a:pPr>
            <a:r>
              <a:rPr lang="en"/>
              <a:t>Amsterdam: 28.4%</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0" y="423125"/>
            <a:ext cx="91440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latin typeface="Times New Roman"/>
                <a:ea typeface="Times New Roman"/>
                <a:cs typeface="Times New Roman"/>
                <a:sym typeface="Times New Roman"/>
              </a:rPr>
              <a:t>What other factors lead typically </a:t>
            </a:r>
            <a:r>
              <a:rPr lang="en" sz="2200">
                <a:latin typeface="Times New Roman"/>
                <a:ea typeface="Times New Roman"/>
                <a:cs typeface="Times New Roman"/>
                <a:sym typeface="Times New Roman"/>
              </a:rPr>
              <a:t>correlate</a:t>
            </a:r>
            <a:r>
              <a:rPr lang="en" sz="2200">
                <a:latin typeface="Times New Roman"/>
                <a:ea typeface="Times New Roman"/>
                <a:cs typeface="Times New Roman"/>
                <a:sym typeface="Times New Roman"/>
              </a:rPr>
              <a:t> with High Satisfaction Ratings?</a:t>
            </a:r>
            <a:endParaRPr sz="2200">
              <a:latin typeface="Times New Roman"/>
              <a:ea typeface="Times New Roman"/>
              <a:cs typeface="Times New Roman"/>
              <a:sym typeface="Times New Roman"/>
            </a:endParaRPr>
          </a:p>
        </p:txBody>
      </p:sp>
      <p:pic>
        <p:nvPicPr>
          <p:cNvPr id="171" name="Google Shape;171;p27"/>
          <p:cNvPicPr preferRelativeResize="0"/>
          <p:nvPr/>
        </p:nvPicPr>
        <p:blipFill>
          <a:blip r:embed="rId3">
            <a:alphaModFix/>
          </a:blip>
          <a:stretch>
            <a:fillRect/>
          </a:stretch>
        </p:blipFill>
        <p:spPr>
          <a:xfrm>
            <a:off x="0" y="1192293"/>
            <a:ext cx="9143999" cy="346786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Which cities have the cleanest listings?</a:t>
            </a:r>
            <a:endParaRPr/>
          </a:p>
        </p:txBody>
      </p:sp>
      <p:sp>
        <p:nvSpPr>
          <p:cNvPr id="177" name="Google Shape;177;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8" name="Google Shape;178;p28"/>
          <p:cNvPicPr preferRelativeResize="0"/>
          <p:nvPr/>
        </p:nvPicPr>
        <p:blipFill>
          <a:blip r:embed="rId3">
            <a:alphaModFix/>
          </a:blip>
          <a:stretch>
            <a:fillRect/>
          </a:stretch>
        </p:blipFill>
        <p:spPr>
          <a:xfrm>
            <a:off x="244051" y="1063075"/>
            <a:ext cx="6756875" cy="4031449"/>
          </a:xfrm>
          <a:prstGeom prst="rect">
            <a:avLst/>
          </a:prstGeom>
          <a:noFill/>
          <a:ln>
            <a:noFill/>
          </a:ln>
        </p:spPr>
      </p:pic>
      <p:sp>
        <p:nvSpPr>
          <p:cNvPr id="179" name="Google Shape;179;p28"/>
          <p:cNvSpPr txBox="1"/>
          <p:nvPr/>
        </p:nvSpPr>
        <p:spPr>
          <a:xfrm rot="-5400000">
            <a:off x="-1418550" y="2660575"/>
            <a:ext cx="323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Listings Cleanliness Ratings over 8</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9"/>
          <p:cNvSpPr txBox="1"/>
          <p:nvPr>
            <p:ph type="title"/>
          </p:nvPr>
        </p:nvSpPr>
        <p:spPr>
          <a:xfrm>
            <a:off x="311700" y="54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If you want a clean room…</a:t>
            </a:r>
            <a:endParaRPr/>
          </a:p>
        </p:txBody>
      </p:sp>
      <p:pic>
        <p:nvPicPr>
          <p:cNvPr id="185" name="Google Shape;185;p29"/>
          <p:cNvPicPr preferRelativeResize="0"/>
          <p:nvPr/>
        </p:nvPicPr>
        <p:blipFill>
          <a:blip r:embed="rId3">
            <a:alphaModFix/>
          </a:blip>
          <a:stretch>
            <a:fillRect/>
          </a:stretch>
        </p:blipFill>
        <p:spPr>
          <a:xfrm>
            <a:off x="639112" y="627575"/>
            <a:ext cx="7865774" cy="44104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If you want a clean room…</a:t>
            </a:r>
            <a:endParaRPr/>
          </a:p>
        </p:txBody>
      </p:sp>
      <p:pic>
        <p:nvPicPr>
          <p:cNvPr id="191" name="Google Shape;191;p30"/>
          <p:cNvPicPr preferRelativeResize="0"/>
          <p:nvPr/>
        </p:nvPicPr>
        <p:blipFill>
          <a:blip r:embed="rId3">
            <a:alphaModFix/>
          </a:blip>
          <a:stretch>
            <a:fillRect/>
          </a:stretch>
        </p:blipFill>
        <p:spPr>
          <a:xfrm>
            <a:off x="933250" y="1085200"/>
            <a:ext cx="6957425" cy="39906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Where? Close to the metro? Close to City Center?</a:t>
            </a:r>
            <a:endParaRPr/>
          </a:p>
        </p:txBody>
      </p:sp>
      <p:pic>
        <p:nvPicPr>
          <p:cNvPr id="197" name="Google Shape;197;p31"/>
          <p:cNvPicPr preferRelativeResize="0"/>
          <p:nvPr/>
        </p:nvPicPr>
        <p:blipFill>
          <a:blip r:embed="rId3">
            <a:alphaModFix/>
          </a:blip>
          <a:stretch>
            <a:fillRect/>
          </a:stretch>
        </p:blipFill>
        <p:spPr>
          <a:xfrm>
            <a:off x="24122" y="1047525"/>
            <a:ext cx="4693050" cy="3243850"/>
          </a:xfrm>
          <a:prstGeom prst="rect">
            <a:avLst/>
          </a:prstGeom>
          <a:noFill/>
          <a:ln>
            <a:noFill/>
          </a:ln>
        </p:spPr>
      </p:pic>
      <p:pic>
        <p:nvPicPr>
          <p:cNvPr id="198" name="Google Shape;198;p31"/>
          <p:cNvPicPr preferRelativeResize="0"/>
          <p:nvPr/>
        </p:nvPicPr>
        <p:blipFill>
          <a:blip r:embed="rId4">
            <a:alphaModFix/>
          </a:blip>
          <a:stretch>
            <a:fillRect/>
          </a:stretch>
        </p:blipFill>
        <p:spPr>
          <a:xfrm>
            <a:off x="4691125" y="1106300"/>
            <a:ext cx="4452875" cy="3084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52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Introduction</a:t>
            </a:r>
            <a:endParaRPr>
              <a:latin typeface="Times New Roman"/>
              <a:ea typeface="Times New Roman"/>
              <a:cs typeface="Times New Roman"/>
              <a:sym typeface="Times New Roman"/>
            </a:endParaRPr>
          </a:p>
        </p:txBody>
      </p:sp>
      <p:sp>
        <p:nvSpPr>
          <p:cNvPr id="66" name="Google Shape;66;p14"/>
          <p:cNvSpPr txBox="1"/>
          <p:nvPr>
            <p:ph idx="1" type="body"/>
          </p:nvPr>
        </p:nvSpPr>
        <p:spPr>
          <a:xfrm>
            <a:off x="51025" y="625250"/>
            <a:ext cx="3889500" cy="2203200"/>
          </a:xfrm>
          <a:prstGeom prst="rect">
            <a:avLst/>
          </a:prstGeom>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Font typeface="Times New Roman"/>
              <a:buChar char="-"/>
            </a:pPr>
            <a:r>
              <a:rPr lang="en" sz="1100">
                <a:solidFill>
                  <a:schemeClr val="dk1"/>
                </a:solidFill>
                <a:latin typeface="Times New Roman"/>
                <a:ea typeface="Times New Roman"/>
                <a:cs typeface="Times New Roman"/>
                <a:sym typeface="Times New Roman"/>
              </a:rPr>
              <a:t>Data</a:t>
            </a:r>
            <a:endParaRPr sz="1100">
              <a:solidFill>
                <a:schemeClr val="dk1"/>
              </a:solidFill>
              <a:latin typeface="Times New Roman"/>
              <a:ea typeface="Times New Roman"/>
              <a:cs typeface="Times New Roman"/>
              <a:sym typeface="Times New Roman"/>
            </a:endParaRPr>
          </a:p>
          <a:p>
            <a:pPr indent="-298450" lvl="1" marL="914400" rtl="0" algn="l">
              <a:lnSpc>
                <a:spcPct val="100000"/>
              </a:lnSpc>
              <a:spcBef>
                <a:spcPts val="0"/>
              </a:spcBef>
              <a:spcAft>
                <a:spcPts val="0"/>
              </a:spcAft>
              <a:buSzPts val="1100"/>
              <a:buFont typeface="Times New Roman"/>
              <a:buChar char="-"/>
            </a:pPr>
            <a:r>
              <a:rPr lang="en" sz="1100">
                <a:solidFill>
                  <a:schemeClr val="dk1"/>
                </a:solidFill>
                <a:latin typeface="Times New Roman"/>
                <a:ea typeface="Times New Roman"/>
                <a:cs typeface="Times New Roman"/>
                <a:sym typeface="Times New Roman"/>
              </a:rPr>
              <a:t>Source: </a:t>
            </a:r>
            <a:r>
              <a:rPr lang="en" sz="1100" u="sng">
                <a:solidFill>
                  <a:schemeClr val="accent5"/>
                </a:solidFill>
                <a:latin typeface="Times New Roman"/>
                <a:ea typeface="Times New Roman"/>
                <a:cs typeface="Times New Roman"/>
                <a:sym typeface="Times New Roman"/>
                <a:hlinkClick r:id="rId3">
                  <a:extLst>
                    <a:ext uri="{A12FA001-AC4F-418D-AE19-62706E023703}">
                      <ahyp:hlinkClr val="tx"/>
                    </a:ext>
                  </a:extLst>
                </a:hlinkClick>
              </a:rPr>
              <a:t>Kaggle </a:t>
            </a:r>
            <a:endParaRPr sz="1100">
              <a:solidFill>
                <a:schemeClr val="dk1"/>
              </a:solidFill>
              <a:latin typeface="Times New Roman"/>
              <a:ea typeface="Times New Roman"/>
              <a:cs typeface="Times New Roman"/>
              <a:sym typeface="Times New Roman"/>
            </a:endParaRPr>
          </a:p>
          <a:p>
            <a:pPr indent="-298450" lvl="1" marL="914400" rtl="0" algn="l">
              <a:lnSpc>
                <a:spcPct val="100000"/>
              </a:lnSpc>
              <a:spcBef>
                <a:spcPts val="0"/>
              </a:spcBef>
              <a:spcAft>
                <a:spcPts val="0"/>
              </a:spcAft>
              <a:buClr>
                <a:schemeClr val="dk1"/>
              </a:buClr>
              <a:buSzPts val="1100"/>
              <a:buFont typeface="Times New Roman"/>
              <a:buChar char="-"/>
            </a:pPr>
            <a:r>
              <a:rPr lang="en" sz="1100">
                <a:solidFill>
                  <a:schemeClr val="dk1"/>
                </a:solidFill>
                <a:latin typeface="Times New Roman"/>
                <a:ea typeface="Times New Roman"/>
                <a:cs typeface="Times New Roman"/>
                <a:sym typeface="Times New Roman"/>
              </a:rPr>
              <a:t>This dataset provides a comprehensive look at Airbnb prices in some of the most popular European cities. </a:t>
            </a:r>
            <a:endParaRPr sz="1100">
              <a:solidFill>
                <a:schemeClr val="dk1"/>
              </a:solidFill>
              <a:latin typeface="Times New Roman"/>
              <a:ea typeface="Times New Roman"/>
              <a:cs typeface="Times New Roman"/>
              <a:sym typeface="Times New Roman"/>
            </a:endParaRPr>
          </a:p>
          <a:p>
            <a:pPr indent="-298450" lvl="1" marL="914400" rtl="0" algn="l">
              <a:lnSpc>
                <a:spcPct val="100000"/>
              </a:lnSpc>
              <a:spcBef>
                <a:spcPts val="0"/>
              </a:spcBef>
              <a:spcAft>
                <a:spcPts val="0"/>
              </a:spcAft>
              <a:buClr>
                <a:schemeClr val="dk1"/>
              </a:buClr>
              <a:buSzPts val="1100"/>
              <a:buFont typeface="Times New Roman"/>
              <a:buChar char="-"/>
            </a:pPr>
            <a:r>
              <a:rPr lang="en" sz="1100">
                <a:solidFill>
                  <a:schemeClr val="dk1"/>
                </a:solidFill>
                <a:latin typeface="Times New Roman"/>
                <a:ea typeface="Times New Roman"/>
                <a:cs typeface="Times New Roman"/>
                <a:sym typeface="Times New Roman"/>
              </a:rPr>
              <a:t>20 datasets</a:t>
            </a:r>
            <a:endParaRPr sz="1100">
              <a:solidFill>
                <a:schemeClr val="dk1"/>
              </a:solidFill>
              <a:latin typeface="Times New Roman"/>
              <a:ea typeface="Times New Roman"/>
              <a:cs typeface="Times New Roman"/>
              <a:sym typeface="Times New Roman"/>
            </a:endParaRPr>
          </a:p>
          <a:p>
            <a:pPr indent="-298450" lvl="1" marL="914400" rtl="0" algn="l">
              <a:lnSpc>
                <a:spcPct val="100000"/>
              </a:lnSpc>
              <a:spcBef>
                <a:spcPts val="0"/>
              </a:spcBef>
              <a:spcAft>
                <a:spcPts val="0"/>
              </a:spcAft>
              <a:buClr>
                <a:schemeClr val="dk1"/>
              </a:buClr>
              <a:buSzPts val="1100"/>
              <a:buFont typeface="Times New Roman"/>
              <a:buChar char="-"/>
            </a:pPr>
            <a:r>
              <a:rPr lang="en" sz="1100">
                <a:solidFill>
                  <a:schemeClr val="dk1"/>
                </a:solidFill>
                <a:latin typeface="Times New Roman"/>
                <a:ea typeface="Times New Roman"/>
                <a:cs typeface="Times New Roman"/>
                <a:sym typeface="Times New Roman"/>
              </a:rPr>
              <a:t>10 Cities across Europe</a:t>
            </a:r>
            <a:endParaRPr sz="1100">
              <a:solidFill>
                <a:schemeClr val="dk1"/>
              </a:solidFill>
              <a:latin typeface="Times New Roman"/>
              <a:ea typeface="Times New Roman"/>
              <a:cs typeface="Times New Roman"/>
              <a:sym typeface="Times New Roman"/>
            </a:endParaRPr>
          </a:p>
          <a:p>
            <a:pPr indent="-298450" lvl="1" marL="914400" rtl="0" algn="l">
              <a:lnSpc>
                <a:spcPct val="100000"/>
              </a:lnSpc>
              <a:spcBef>
                <a:spcPts val="0"/>
              </a:spcBef>
              <a:spcAft>
                <a:spcPts val="0"/>
              </a:spcAft>
              <a:buClr>
                <a:schemeClr val="dk1"/>
              </a:buClr>
              <a:buSzPts val="1100"/>
              <a:buFont typeface="Times New Roman"/>
              <a:buChar char="-"/>
            </a:pPr>
            <a:r>
              <a:rPr lang="en" sz="1100">
                <a:solidFill>
                  <a:schemeClr val="dk1"/>
                </a:solidFill>
                <a:latin typeface="Times New Roman"/>
                <a:ea typeface="Times New Roman"/>
                <a:cs typeface="Times New Roman"/>
                <a:sym typeface="Times New Roman"/>
              </a:rPr>
              <a:t>51, 707 Rows</a:t>
            </a:r>
            <a:endParaRPr sz="1100">
              <a:solidFill>
                <a:schemeClr val="dk1"/>
              </a:solidFill>
              <a:latin typeface="Times New Roman"/>
              <a:ea typeface="Times New Roman"/>
              <a:cs typeface="Times New Roman"/>
              <a:sym typeface="Times New Roman"/>
            </a:endParaRPr>
          </a:p>
          <a:p>
            <a:pPr indent="-298450" lvl="1" marL="914400" rtl="0" algn="l">
              <a:lnSpc>
                <a:spcPct val="100000"/>
              </a:lnSpc>
              <a:spcBef>
                <a:spcPts val="0"/>
              </a:spcBef>
              <a:spcAft>
                <a:spcPts val="0"/>
              </a:spcAft>
              <a:buClr>
                <a:schemeClr val="dk1"/>
              </a:buClr>
              <a:buSzPts val="1100"/>
              <a:buFont typeface="Times New Roman"/>
              <a:buChar char="-"/>
            </a:pPr>
            <a:r>
              <a:rPr lang="en" sz="1100">
                <a:solidFill>
                  <a:schemeClr val="dk1"/>
                </a:solidFill>
                <a:latin typeface="Times New Roman"/>
                <a:ea typeface="Times New Roman"/>
                <a:cs typeface="Times New Roman"/>
                <a:sym typeface="Times New Roman"/>
              </a:rPr>
              <a:t>15 columns</a:t>
            </a:r>
            <a:endParaRPr sz="1100">
              <a:solidFill>
                <a:schemeClr val="dk1"/>
              </a:solidFill>
              <a:latin typeface="Times New Roman"/>
              <a:ea typeface="Times New Roman"/>
              <a:cs typeface="Times New Roman"/>
              <a:sym typeface="Times New Roman"/>
            </a:endParaRPr>
          </a:p>
          <a:p>
            <a:pPr indent="-298450" lvl="0" marL="457200" rtl="0" algn="l">
              <a:lnSpc>
                <a:spcPct val="100000"/>
              </a:lnSpc>
              <a:spcBef>
                <a:spcPts val="0"/>
              </a:spcBef>
              <a:spcAft>
                <a:spcPts val="0"/>
              </a:spcAft>
              <a:buClr>
                <a:schemeClr val="dk1"/>
              </a:buClr>
              <a:buSzPts val="1100"/>
              <a:buFont typeface="Times New Roman"/>
              <a:buChar char="-"/>
            </a:pPr>
            <a:r>
              <a:rPr lang="en" sz="1100">
                <a:solidFill>
                  <a:schemeClr val="dk1"/>
                </a:solidFill>
                <a:latin typeface="Times New Roman"/>
                <a:ea typeface="Times New Roman"/>
                <a:cs typeface="Times New Roman"/>
                <a:sym typeface="Times New Roman"/>
              </a:rPr>
              <a:t>Dataset Transformation / Attribute Creation</a:t>
            </a:r>
            <a:endParaRPr sz="1100">
              <a:solidFill>
                <a:schemeClr val="dk1"/>
              </a:solidFill>
              <a:latin typeface="Times New Roman"/>
              <a:ea typeface="Times New Roman"/>
              <a:cs typeface="Times New Roman"/>
              <a:sym typeface="Times New Roman"/>
            </a:endParaRPr>
          </a:p>
          <a:p>
            <a:pPr indent="-298450" lvl="1" marL="914400" rtl="0" algn="l">
              <a:lnSpc>
                <a:spcPct val="100000"/>
              </a:lnSpc>
              <a:spcBef>
                <a:spcPts val="0"/>
              </a:spcBef>
              <a:spcAft>
                <a:spcPts val="0"/>
              </a:spcAft>
              <a:buClr>
                <a:schemeClr val="dk1"/>
              </a:buClr>
              <a:buSzPts val="1100"/>
              <a:buFont typeface="Times New Roman"/>
              <a:buChar char="-"/>
            </a:pPr>
            <a:r>
              <a:rPr lang="en" sz="1100">
                <a:solidFill>
                  <a:schemeClr val="dk1"/>
                </a:solidFill>
                <a:latin typeface="Times New Roman"/>
                <a:ea typeface="Times New Roman"/>
                <a:cs typeface="Times New Roman"/>
                <a:sym typeface="Times New Roman"/>
              </a:rPr>
              <a:t>I combined the 20 datasets in 1 dataset and created new attributes for city and time of week</a:t>
            </a:r>
            <a:endParaRPr sz="1100">
              <a:latin typeface="Times New Roman"/>
              <a:ea typeface="Times New Roman"/>
              <a:cs typeface="Times New Roman"/>
              <a:sym typeface="Times New Roman"/>
            </a:endParaRPr>
          </a:p>
        </p:txBody>
      </p:sp>
      <p:sp>
        <p:nvSpPr>
          <p:cNvPr id="67" name="Google Shape;67;p14"/>
          <p:cNvSpPr txBox="1"/>
          <p:nvPr>
            <p:ph idx="1" type="body"/>
          </p:nvPr>
        </p:nvSpPr>
        <p:spPr>
          <a:xfrm>
            <a:off x="3894450" y="528500"/>
            <a:ext cx="1355100" cy="2440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100">
              <a:solidFill>
                <a:schemeClr val="dk1"/>
              </a:solidFill>
              <a:latin typeface="Times New Roman"/>
              <a:ea typeface="Times New Roman"/>
              <a:cs typeface="Times New Roman"/>
              <a:sym typeface="Times New Roman"/>
            </a:endParaRPr>
          </a:p>
          <a:p>
            <a:pPr indent="0" lvl="0" marL="457200" rtl="0" algn="l">
              <a:lnSpc>
                <a:spcPct val="100000"/>
              </a:lnSpc>
              <a:spcBef>
                <a:spcPts val="1200"/>
              </a:spcBef>
              <a:spcAft>
                <a:spcPts val="0"/>
              </a:spcAft>
              <a:buNone/>
            </a:pPr>
            <a:r>
              <a:rPr lang="en" sz="1100" u="sng">
                <a:solidFill>
                  <a:schemeClr val="dk1"/>
                </a:solidFill>
                <a:latin typeface="Times New Roman"/>
                <a:ea typeface="Times New Roman"/>
                <a:cs typeface="Times New Roman"/>
                <a:sym typeface="Times New Roman"/>
              </a:rPr>
              <a:t>Cities:</a:t>
            </a:r>
            <a:endParaRPr sz="1100" u="sng">
              <a:solidFill>
                <a:schemeClr val="dk1"/>
              </a:solidFill>
              <a:latin typeface="Times New Roman"/>
              <a:ea typeface="Times New Roman"/>
              <a:cs typeface="Times New Roman"/>
              <a:sym typeface="Times New Roman"/>
            </a:endParaRPr>
          </a:p>
          <a:p>
            <a:pPr indent="-298450" lvl="0" marL="457200" rtl="0" algn="l">
              <a:lnSpc>
                <a:spcPct val="100000"/>
              </a:lnSpc>
              <a:spcBef>
                <a:spcPts val="1200"/>
              </a:spcBef>
              <a:spcAft>
                <a:spcPts val="0"/>
              </a:spcAft>
              <a:buClr>
                <a:schemeClr val="dk1"/>
              </a:buClr>
              <a:buSzPts val="1100"/>
              <a:buFont typeface="Times New Roman"/>
              <a:buAutoNum type="arabicPeriod"/>
            </a:pPr>
            <a:r>
              <a:rPr lang="en" sz="1100">
                <a:solidFill>
                  <a:schemeClr val="dk1"/>
                </a:solidFill>
                <a:latin typeface="Times New Roman"/>
                <a:ea typeface="Times New Roman"/>
                <a:cs typeface="Times New Roman"/>
                <a:sym typeface="Times New Roman"/>
              </a:rPr>
              <a:t>Amsterdam</a:t>
            </a:r>
            <a:endParaRPr sz="1100">
              <a:solidFill>
                <a:schemeClr val="dk1"/>
              </a:solidFill>
              <a:latin typeface="Times New Roman"/>
              <a:ea typeface="Times New Roman"/>
              <a:cs typeface="Times New Roman"/>
              <a:sym typeface="Times New Roman"/>
            </a:endParaRPr>
          </a:p>
          <a:p>
            <a:pPr indent="-298450" lvl="0" marL="457200" rtl="0" algn="l">
              <a:lnSpc>
                <a:spcPct val="100000"/>
              </a:lnSpc>
              <a:spcBef>
                <a:spcPts val="0"/>
              </a:spcBef>
              <a:spcAft>
                <a:spcPts val="0"/>
              </a:spcAft>
              <a:buClr>
                <a:schemeClr val="dk1"/>
              </a:buClr>
              <a:buSzPts val="1100"/>
              <a:buFont typeface="Times New Roman"/>
              <a:buAutoNum type="arabicPeriod"/>
            </a:pPr>
            <a:r>
              <a:rPr lang="en" sz="1100">
                <a:solidFill>
                  <a:schemeClr val="dk1"/>
                </a:solidFill>
                <a:latin typeface="Times New Roman"/>
                <a:ea typeface="Times New Roman"/>
                <a:cs typeface="Times New Roman"/>
                <a:sym typeface="Times New Roman"/>
              </a:rPr>
              <a:t>Athens</a:t>
            </a:r>
            <a:endParaRPr sz="1100">
              <a:solidFill>
                <a:schemeClr val="dk1"/>
              </a:solidFill>
              <a:latin typeface="Times New Roman"/>
              <a:ea typeface="Times New Roman"/>
              <a:cs typeface="Times New Roman"/>
              <a:sym typeface="Times New Roman"/>
            </a:endParaRPr>
          </a:p>
          <a:p>
            <a:pPr indent="-298450" lvl="0" marL="457200" rtl="0" algn="l">
              <a:lnSpc>
                <a:spcPct val="100000"/>
              </a:lnSpc>
              <a:spcBef>
                <a:spcPts val="0"/>
              </a:spcBef>
              <a:spcAft>
                <a:spcPts val="0"/>
              </a:spcAft>
              <a:buClr>
                <a:schemeClr val="dk1"/>
              </a:buClr>
              <a:buSzPts val="1100"/>
              <a:buFont typeface="Times New Roman"/>
              <a:buAutoNum type="arabicPeriod"/>
            </a:pPr>
            <a:r>
              <a:rPr lang="en" sz="1100">
                <a:solidFill>
                  <a:schemeClr val="dk1"/>
                </a:solidFill>
                <a:latin typeface="Times New Roman"/>
                <a:ea typeface="Times New Roman"/>
                <a:cs typeface="Times New Roman"/>
                <a:sym typeface="Times New Roman"/>
              </a:rPr>
              <a:t>Barcelona</a:t>
            </a:r>
            <a:endParaRPr sz="1100">
              <a:solidFill>
                <a:schemeClr val="dk1"/>
              </a:solidFill>
              <a:latin typeface="Times New Roman"/>
              <a:ea typeface="Times New Roman"/>
              <a:cs typeface="Times New Roman"/>
              <a:sym typeface="Times New Roman"/>
            </a:endParaRPr>
          </a:p>
          <a:p>
            <a:pPr indent="-298450" lvl="0" marL="457200" rtl="0" algn="l">
              <a:lnSpc>
                <a:spcPct val="100000"/>
              </a:lnSpc>
              <a:spcBef>
                <a:spcPts val="0"/>
              </a:spcBef>
              <a:spcAft>
                <a:spcPts val="0"/>
              </a:spcAft>
              <a:buClr>
                <a:schemeClr val="dk1"/>
              </a:buClr>
              <a:buSzPts val="1100"/>
              <a:buFont typeface="Times New Roman"/>
              <a:buAutoNum type="arabicPeriod"/>
            </a:pPr>
            <a:r>
              <a:rPr lang="en" sz="1100">
                <a:solidFill>
                  <a:schemeClr val="dk1"/>
                </a:solidFill>
                <a:latin typeface="Times New Roman"/>
                <a:ea typeface="Times New Roman"/>
                <a:cs typeface="Times New Roman"/>
                <a:sym typeface="Times New Roman"/>
              </a:rPr>
              <a:t>Berlin</a:t>
            </a:r>
            <a:endParaRPr sz="1100">
              <a:solidFill>
                <a:schemeClr val="dk1"/>
              </a:solidFill>
              <a:latin typeface="Times New Roman"/>
              <a:ea typeface="Times New Roman"/>
              <a:cs typeface="Times New Roman"/>
              <a:sym typeface="Times New Roman"/>
            </a:endParaRPr>
          </a:p>
          <a:p>
            <a:pPr indent="-298450" lvl="0" marL="457200" rtl="0" algn="l">
              <a:lnSpc>
                <a:spcPct val="100000"/>
              </a:lnSpc>
              <a:spcBef>
                <a:spcPts val="0"/>
              </a:spcBef>
              <a:spcAft>
                <a:spcPts val="0"/>
              </a:spcAft>
              <a:buClr>
                <a:schemeClr val="dk1"/>
              </a:buClr>
              <a:buSzPts val="1100"/>
              <a:buFont typeface="Times New Roman"/>
              <a:buAutoNum type="arabicPeriod"/>
            </a:pPr>
            <a:r>
              <a:rPr lang="en" sz="1100">
                <a:solidFill>
                  <a:schemeClr val="dk1"/>
                </a:solidFill>
                <a:latin typeface="Times New Roman"/>
                <a:ea typeface="Times New Roman"/>
                <a:cs typeface="Times New Roman"/>
                <a:sym typeface="Times New Roman"/>
              </a:rPr>
              <a:t>Budapest</a:t>
            </a:r>
            <a:endParaRPr sz="1100">
              <a:solidFill>
                <a:schemeClr val="dk1"/>
              </a:solidFill>
              <a:latin typeface="Times New Roman"/>
              <a:ea typeface="Times New Roman"/>
              <a:cs typeface="Times New Roman"/>
              <a:sym typeface="Times New Roman"/>
            </a:endParaRPr>
          </a:p>
          <a:p>
            <a:pPr indent="-298450" lvl="0" marL="457200" rtl="0" algn="l">
              <a:lnSpc>
                <a:spcPct val="100000"/>
              </a:lnSpc>
              <a:spcBef>
                <a:spcPts val="0"/>
              </a:spcBef>
              <a:spcAft>
                <a:spcPts val="0"/>
              </a:spcAft>
              <a:buClr>
                <a:schemeClr val="dk1"/>
              </a:buClr>
              <a:buSzPts val="1100"/>
              <a:buFont typeface="Times New Roman"/>
              <a:buAutoNum type="arabicPeriod"/>
            </a:pPr>
            <a:r>
              <a:rPr lang="en" sz="1100">
                <a:solidFill>
                  <a:schemeClr val="dk1"/>
                </a:solidFill>
                <a:latin typeface="Times New Roman"/>
                <a:ea typeface="Times New Roman"/>
                <a:cs typeface="Times New Roman"/>
                <a:sym typeface="Times New Roman"/>
              </a:rPr>
              <a:t>Lisbon</a:t>
            </a:r>
            <a:endParaRPr sz="1100">
              <a:solidFill>
                <a:schemeClr val="dk1"/>
              </a:solidFill>
              <a:latin typeface="Times New Roman"/>
              <a:ea typeface="Times New Roman"/>
              <a:cs typeface="Times New Roman"/>
              <a:sym typeface="Times New Roman"/>
            </a:endParaRPr>
          </a:p>
          <a:p>
            <a:pPr indent="-298450" lvl="0" marL="457200" rtl="0" algn="l">
              <a:lnSpc>
                <a:spcPct val="100000"/>
              </a:lnSpc>
              <a:spcBef>
                <a:spcPts val="0"/>
              </a:spcBef>
              <a:spcAft>
                <a:spcPts val="0"/>
              </a:spcAft>
              <a:buClr>
                <a:schemeClr val="dk1"/>
              </a:buClr>
              <a:buSzPts val="1100"/>
              <a:buFont typeface="Times New Roman"/>
              <a:buAutoNum type="arabicPeriod"/>
            </a:pPr>
            <a:r>
              <a:rPr lang="en" sz="1100">
                <a:solidFill>
                  <a:schemeClr val="dk1"/>
                </a:solidFill>
                <a:latin typeface="Times New Roman"/>
                <a:ea typeface="Times New Roman"/>
                <a:cs typeface="Times New Roman"/>
                <a:sym typeface="Times New Roman"/>
              </a:rPr>
              <a:t>London</a:t>
            </a:r>
            <a:endParaRPr sz="1100">
              <a:solidFill>
                <a:schemeClr val="dk1"/>
              </a:solidFill>
              <a:latin typeface="Times New Roman"/>
              <a:ea typeface="Times New Roman"/>
              <a:cs typeface="Times New Roman"/>
              <a:sym typeface="Times New Roman"/>
            </a:endParaRPr>
          </a:p>
          <a:p>
            <a:pPr indent="-298450" lvl="0" marL="457200" rtl="0" algn="l">
              <a:lnSpc>
                <a:spcPct val="100000"/>
              </a:lnSpc>
              <a:spcBef>
                <a:spcPts val="0"/>
              </a:spcBef>
              <a:spcAft>
                <a:spcPts val="0"/>
              </a:spcAft>
              <a:buClr>
                <a:schemeClr val="dk1"/>
              </a:buClr>
              <a:buSzPts val="1100"/>
              <a:buFont typeface="Times New Roman"/>
              <a:buAutoNum type="arabicPeriod"/>
            </a:pPr>
            <a:r>
              <a:rPr lang="en" sz="1100">
                <a:solidFill>
                  <a:schemeClr val="dk1"/>
                </a:solidFill>
                <a:latin typeface="Times New Roman"/>
                <a:ea typeface="Times New Roman"/>
                <a:cs typeface="Times New Roman"/>
                <a:sym typeface="Times New Roman"/>
              </a:rPr>
              <a:t>Paris</a:t>
            </a:r>
            <a:endParaRPr sz="1100">
              <a:solidFill>
                <a:schemeClr val="dk1"/>
              </a:solidFill>
              <a:latin typeface="Times New Roman"/>
              <a:ea typeface="Times New Roman"/>
              <a:cs typeface="Times New Roman"/>
              <a:sym typeface="Times New Roman"/>
            </a:endParaRPr>
          </a:p>
          <a:p>
            <a:pPr indent="-298450" lvl="0" marL="457200" rtl="0" algn="l">
              <a:lnSpc>
                <a:spcPct val="100000"/>
              </a:lnSpc>
              <a:spcBef>
                <a:spcPts val="0"/>
              </a:spcBef>
              <a:spcAft>
                <a:spcPts val="0"/>
              </a:spcAft>
              <a:buClr>
                <a:schemeClr val="dk1"/>
              </a:buClr>
              <a:buSzPts val="1100"/>
              <a:buFont typeface="Times New Roman"/>
              <a:buAutoNum type="arabicPeriod"/>
            </a:pPr>
            <a:r>
              <a:rPr lang="en" sz="1100">
                <a:solidFill>
                  <a:schemeClr val="dk1"/>
                </a:solidFill>
                <a:latin typeface="Times New Roman"/>
                <a:ea typeface="Times New Roman"/>
                <a:cs typeface="Times New Roman"/>
                <a:sym typeface="Times New Roman"/>
              </a:rPr>
              <a:t>Rome</a:t>
            </a:r>
            <a:endParaRPr sz="1100">
              <a:solidFill>
                <a:schemeClr val="dk1"/>
              </a:solidFill>
              <a:latin typeface="Times New Roman"/>
              <a:ea typeface="Times New Roman"/>
              <a:cs typeface="Times New Roman"/>
              <a:sym typeface="Times New Roman"/>
            </a:endParaRPr>
          </a:p>
          <a:p>
            <a:pPr indent="-298450" lvl="0" marL="457200" rtl="0" algn="l">
              <a:lnSpc>
                <a:spcPct val="100000"/>
              </a:lnSpc>
              <a:spcBef>
                <a:spcPts val="0"/>
              </a:spcBef>
              <a:spcAft>
                <a:spcPts val="0"/>
              </a:spcAft>
              <a:buClr>
                <a:schemeClr val="dk1"/>
              </a:buClr>
              <a:buSzPts val="1100"/>
              <a:buFont typeface="Times New Roman"/>
              <a:buAutoNum type="arabicPeriod"/>
            </a:pPr>
            <a:r>
              <a:rPr lang="en" sz="1100">
                <a:solidFill>
                  <a:schemeClr val="dk1"/>
                </a:solidFill>
                <a:latin typeface="Times New Roman"/>
                <a:ea typeface="Times New Roman"/>
                <a:cs typeface="Times New Roman"/>
                <a:sym typeface="Times New Roman"/>
              </a:rPr>
              <a:t>Vienna</a:t>
            </a:r>
            <a:endParaRPr sz="1100">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t/>
            </a:r>
            <a:endParaRPr sz="1100">
              <a:solidFill>
                <a:schemeClr val="dk1"/>
              </a:solidFill>
              <a:latin typeface="Times New Roman"/>
              <a:ea typeface="Times New Roman"/>
              <a:cs typeface="Times New Roman"/>
              <a:sym typeface="Times New Roman"/>
            </a:endParaRPr>
          </a:p>
          <a:p>
            <a:pPr indent="0" lvl="0" marL="914400" rtl="0" algn="l">
              <a:lnSpc>
                <a:spcPct val="100000"/>
              </a:lnSpc>
              <a:spcBef>
                <a:spcPts val="1200"/>
              </a:spcBef>
              <a:spcAft>
                <a:spcPts val="0"/>
              </a:spcAft>
              <a:buNone/>
            </a:pPr>
            <a:r>
              <a:t/>
            </a:r>
            <a:endParaRPr sz="1100">
              <a:solidFill>
                <a:schemeClr val="dk1"/>
              </a:solidFill>
              <a:latin typeface="Times New Roman"/>
              <a:ea typeface="Times New Roman"/>
              <a:cs typeface="Times New Roman"/>
              <a:sym typeface="Times New Roman"/>
            </a:endParaRPr>
          </a:p>
          <a:p>
            <a:pPr indent="0" lvl="0" marL="457200" rtl="0" algn="l">
              <a:lnSpc>
                <a:spcPct val="100000"/>
              </a:lnSpc>
              <a:spcBef>
                <a:spcPts val="1200"/>
              </a:spcBef>
              <a:spcAft>
                <a:spcPts val="1200"/>
              </a:spcAft>
              <a:buNone/>
            </a:pPr>
            <a:r>
              <a:t/>
            </a:r>
            <a:endParaRPr sz="1100">
              <a:latin typeface="Times New Roman"/>
              <a:ea typeface="Times New Roman"/>
              <a:cs typeface="Times New Roman"/>
              <a:sym typeface="Times New Roman"/>
            </a:endParaRPr>
          </a:p>
        </p:txBody>
      </p:sp>
      <p:pic>
        <p:nvPicPr>
          <p:cNvPr id="68" name="Google Shape;68;p14"/>
          <p:cNvPicPr preferRelativeResize="0"/>
          <p:nvPr/>
        </p:nvPicPr>
        <p:blipFill rotWithShape="1">
          <a:blip r:embed="rId4">
            <a:alphaModFix/>
          </a:blip>
          <a:srcRect b="0" l="0" r="7842" t="0"/>
          <a:stretch/>
        </p:blipFill>
        <p:spPr>
          <a:xfrm>
            <a:off x="5651737" y="52550"/>
            <a:ext cx="1595225" cy="3392700"/>
          </a:xfrm>
          <a:prstGeom prst="rect">
            <a:avLst/>
          </a:prstGeom>
          <a:noFill/>
          <a:ln>
            <a:noFill/>
          </a:ln>
        </p:spPr>
      </p:pic>
      <p:sp>
        <p:nvSpPr>
          <p:cNvPr id="69" name="Google Shape;69;p14"/>
          <p:cNvSpPr txBox="1"/>
          <p:nvPr>
            <p:ph idx="1" type="body"/>
          </p:nvPr>
        </p:nvSpPr>
        <p:spPr>
          <a:xfrm>
            <a:off x="7510838" y="1104800"/>
            <a:ext cx="1443000" cy="1288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100">
              <a:solidFill>
                <a:schemeClr val="dk1"/>
              </a:solidFill>
              <a:latin typeface="Times New Roman"/>
              <a:ea typeface="Times New Roman"/>
              <a:cs typeface="Times New Roman"/>
              <a:sym typeface="Times New Roman"/>
            </a:endParaRPr>
          </a:p>
          <a:p>
            <a:pPr indent="0" lvl="0" marL="457200" rtl="0" algn="l">
              <a:lnSpc>
                <a:spcPct val="100000"/>
              </a:lnSpc>
              <a:spcBef>
                <a:spcPts val="1200"/>
              </a:spcBef>
              <a:spcAft>
                <a:spcPts val="0"/>
              </a:spcAft>
              <a:buNone/>
            </a:pPr>
            <a:r>
              <a:rPr lang="en" sz="1100" u="sng">
                <a:solidFill>
                  <a:schemeClr val="dk1"/>
                </a:solidFill>
                <a:latin typeface="Times New Roman"/>
                <a:ea typeface="Times New Roman"/>
                <a:cs typeface="Times New Roman"/>
                <a:sym typeface="Times New Roman"/>
              </a:rPr>
              <a:t>Time of Week</a:t>
            </a:r>
            <a:endParaRPr sz="1100" u="sng">
              <a:solidFill>
                <a:schemeClr val="dk1"/>
              </a:solidFill>
              <a:latin typeface="Times New Roman"/>
              <a:ea typeface="Times New Roman"/>
              <a:cs typeface="Times New Roman"/>
              <a:sym typeface="Times New Roman"/>
            </a:endParaRPr>
          </a:p>
          <a:p>
            <a:pPr indent="-298450" lvl="0" marL="457200" rtl="0" algn="l">
              <a:lnSpc>
                <a:spcPct val="100000"/>
              </a:lnSpc>
              <a:spcBef>
                <a:spcPts val="1200"/>
              </a:spcBef>
              <a:spcAft>
                <a:spcPts val="0"/>
              </a:spcAft>
              <a:buClr>
                <a:schemeClr val="dk1"/>
              </a:buClr>
              <a:buSzPts val="1100"/>
              <a:buFont typeface="Times New Roman"/>
              <a:buAutoNum type="arabicPeriod"/>
            </a:pPr>
            <a:r>
              <a:rPr lang="en" sz="1100">
                <a:solidFill>
                  <a:schemeClr val="dk1"/>
                </a:solidFill>
                <a:latin typeface="Times New Roman"/>
                <a:ea typeface="Times New Roman"/>
                <a:cs typeface="Times New Roman"/>
                <a:sym typeface="Times New Roman"/>
              </a:rPr>
              <a:t>Weekdays</a:t>
            </a:r>
            <a:endParaRPr sz="1100">
              <a:solidFill>
                <a:schemeClr val="dk1"/>
              </a:solidFill>
              <a:latin typeface="Times New Roman"/>
              <a:ea typeface="Times New Roman"/>
              <a:cs typeface="Times New Roman"/>
              <a:sym typeface="Times New Roman"/>
            </a:endParaRPr>
          </a:p>
          <a:p>
            <a:pPr indent="-298450" lvl="0" marL="457200" rtl="0" algn="l">
              <a:lnSpc>
                <a:spcPct val="100000"/>
              </a:lnSpc>
              <a:spcBef>
                <a:spcPts val="0"/>
              </a:spcBef>
              <a:spcAft>
                <a:spcPts val="0"/>
              </a:spcAft>
              <a:buClr>
                <a:schemeClr val="dk1"/>
              </a:buClr>
              <a:buSzPts val="1100"/>
              <a:buFont typeface="Times New Roman"/>
              <a:buAutoNum type="arabicPeriod"/>
            </a:pPr>
            <a:r>
              <a:rPr lang="en" sz="1100">
                <a:solidFill>
                  <a:schemeClr val="dk1"/>
                </a:solidFill>
                <a:latin typeface="Times New Roman"/>
                <a:ea typeface="Times New Roman"/>
                <a:cs typeface="Times New Roman"/>
                <a:sym typeface="Times New Roman"/>
              </a:rPr>
              <a:t>Weekends</a:t>
            </a:r>
            <a:endParaRPr sz="1100">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t/>
            </a:r>
            <a:endParaRPr sz="1100">
              <a:solidFill>
                <a:schemeClr val="dk1"/>
              </a:solidFill>
              <a:latin typeface="Times New Roman"/>
              <a:ea typeface="Times New Roman"/>
              <a:cs typeface="Times New Roman"/>
              <a:sym typeface="Times New Roman"/>
            </a:endParaRPr>
          </a:p>
          <a:p>
            <a:pPr indent="0" lvl="0" marL="914400" rtl="0" algn="l">
              <a:lnSpc>
                <a:spcPct val="100000"/>
              </a:lnSpc>
              <a:spcBef>
                <a:spcPts val="1200"/>
              </a:spcBef>
              <a:spcAft>
                <a:spcPts val="0"/>
              </a:spcAft>
              <a:buNone/>
            </a:pPr>
            <a:r>
              <a:t/>
            </a:r>
            <a:endParaRPr sz="1100">
              <a:solidFill>
                <a:schemeClr val="dk1"/>
              </a:solidFill>
              <a:latin typeface="Times New Roman"/>
              <a:ea typeface="Times New Roman"/>
              <a:cs typeface="Times New Roman"/>
              <a:sym typeface="Times New Roman"/>
            </a:endParaRPr>
          </a:p>
          <a:p>
            <a:pPr indent="0" lvl="0" marL="457200" rtl="0" algn="l">
              <a:lnSpc>
                <a:spcPct val="100000"/>
              </a:lnSpc>
              <a:spcBef>
                <a:spcPts val="1200"/>
              </a:spcBef>
              <a:spcAft>
                <a:spcPts val="1200"/>
              </a:spcAft>
              <a:buNone/>
            </a:pPr>
            <a:r>
              <a:t/>
            </a:r>
            <a:endParaRPr sz="1100">
              <a:latin typeface="Times New Roman"/>
              <a:ea typeface="Times New Roman"/>
              <a:cs typeface="Times New Roman"/>
              <a:sym typeface="Times New Roman"/>
            </a:endParaRPr>
          </a:p>
        </p:txBody>
      </p:sp>
      <p:pic>
        <p:nvPicPr>
          <p:cNvPr id="70" name="Google Shape;70;p14"/>
          <p:cNvPicPr preferRelativeResize="0"/>
          <p:nvPr/>
        </p:nvPicPr>
        <p:blipFill>
          <a:blip r:embed="rId5">
            <a:alphaModFix/>
          </a:blip>
          <a:stretch>
            <a:fillRect/>
          </a:stretch>
        </p:blipFill>
        <p:spPr>
          <a:xfrm>
            <a:off x="7366850" y="2726125"/>
            <a:ext cx="1730975" cy="2328200"/>
          </a:xfrm>
          <a:prstGeom prst="rect">
            <a:avLst/>
          </a:prstGeom>
          <a:noFill/>
          <a:ln>
            <a:noFill/>
          </a:ln>
        </p:spPr>
      </p:pic>
      <p:cxnSp>
        <p:nvCxnSpPr>
          <p:cNvPr id="71" name="Google Shape;71;p14"/>
          <p:cNvCxnSpPr>
            <a:stCxn id="68" idx="3"/>
            <a:endCxn id="69" idx="1"/>
          </p:cNvCxnSpPr>
          <p:nvPr/>
        </p:nvCxnSpPr>
        <p:spPr>
          <a:xfrm>
            <a:off x="7246962" y="1748900"/>
            <a:ext cx="264000" cy="0"/>
          </a:xfrm>
          <a:prstGeom prst="straightConnector1">
            <a:avLst/>
          </a:prstGeom>
          <a:noFill/>
          <a:ln cap="flat" cmpd="sng" w="9525">
            <a:solidFill>
              <a:schemeClr val="dk2"/>
            </a:solidFill>
            <a:prstDash val="solid"/>
            <a:round/>
            <a:headEnd len="med" w="med" type="none"/>
            <a:tailEnd len="med" w="med" type="triangle"/>
          </a:ln>
        </p:spPr>
      </p:cxnSp>
      <p:cxnSp>
        <p:nvCxnSpPr>
          <p:cNvPr id="72" name="Google Shape;72;p14"/>
          <p:cNvCxnSpPr>
            <a:stCxn id="69" idx="2"/>
            <a:endCxn id="70" idx="0"/>
          </p:cNvCxnSpPr>
          <p:nvPr/>
        </p:nvCxnSpPr>
        <p:spPr>
          <a:xfrm>
            <a:off x="8232338" y="2393000"/>
            <a:ext cx="0" cy="333000"/>
          </a:xfrm>
          <a:prstGeom prst="straightConnector1">
            <a:avLst/>
          </a:prstGeom>
          <a:noFill/>
          <a:ln cap="flat" cmpd="sng" w="9525">
            <a:solidFill>
              <a:schemeClr val="dk2"/>
            </a:solidFill>
            <a:prstDash val="solid"/>
            <a:round/>
            <a:headEnd len="med" w="med" type="none"/>
            <a:tailEnd len="med" w="med" type="triangle"/>
          </a:ln>
        </p:spPr>
      </p:cxnSp>
      <p:cxnSp>
        <p:nvCxnSpPr>
          <p:cNvPr id="73" name="Google Shape;73;p14"/>
          <p:cNvCxnSpPr>
            <a:stCxn id="67" idx="3"/>
            <a:endCxn id="68" idx="1"/>
          </p:cNvCxnSpPr>
          <p:nvPr/>
        </p:nvCxnSpPr>
        <p:spPr>
          <a:xfrm>
            <a:off x="5249550" y="1748900"/>
            <a:ext cx="402300" cy="0"/>
          </a:xfrm>
          <a:prstGeom prst="straightConnector1">
            <a:avLst/>
          </a:prstGeom>
          <a:noFill/>
          <a:ln cap="flat" cmpd="sng" w="9525">
            <a:solidFill>
              <a:schemeClr val="dk2"/>
            </a:solidFill>
            <a:prstDash val="solid"/>
            <a:round/>
            <a:headEnd len="med" w="med" type="none"/>
            <a:tailEnd len="med" w="med" type="triangle"/>
          </a:ln>
        </p:spPr>
      </p:cxnSp>
      <p:pic>
        <p:nvPicPr>
          <p:cNvPr id="74" name="Google Shape;74;p14"/>
          <p:cNvPicPr preferRelativeResize="0"/>
          <p:nvPr/>
        </p:nvPicPr>
        <p:blipFill>
          <a:blip r:embed="rId6">
            <a:alphaModFix/>
          </a:blip>
          <a:stretch>
            <a:fillRect/>
          </a:stretch>
        </p:blipFill>
        <p:spPr>
          <a:xfrm>
            <a:off x="8153400" y="0"/>
            <a:ext cx="990600" cy="457200"/>
          </a:xfrm>
          <a:prstGeom prst="rect">
            <a:avLst/>
          </a:prstGeom>
          <a:noFill/>
          <a:ln>
            <a:noFill/>
          </a:ln>
        </p:spPr>
      </p:pic>
      <p:pic>
        <p:nvPicPr>
          <p:cNvPr id="75" name="Google Shape;75;p14"/>
          <p:cNvPicPr preferRelativeResize="0"/>
          <p:nvPr/>
        </p:nvPicPr>
        <p:blipFill>
          <a:blip r:embed="rId7">
            <a:alphaModFix/>
          </a:blip>
          <a:stretch>
            <a:fillRect/>
          </a:stretch>
        </p:blipFill>
        <p:spPr>
          <a:xfrm>
            <a:off x="152400" y="3121700"/>
            <a:ext cx="4912394" cy="1869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Where? Close to the metro? Close to City Center?</a:t>
            </a:r>
            <a:endParaRPr/>
          </a:p>
        </p:txBody>
      </p:sp>
      <p:pic>
        <p:nvPicPr>
          <p:cNvPr id="204" name="Google Shape;204;p32"/>
          <p:cNvPicPr preferRelativeResize="0"/>
          <p:nvPr/>
        </p:nvPicPr>
        <p:blipFill>
          <a:blip r:embed="rId3">
            <a:alphaModFix/>
          </a:blip>
          <a:stretch>
            <a:fillRect/>
          </a:stretch>
        </p:blipFill>
        <p:spPr>
          <a:xfrm>
            <a:off x="24122" y="1047525"/>
            <a:ext cx="4693050" cy="3243850"/>
          </a:xfrm>
          <a:prstGeom prst="rect">
            <a:avLst/>
          </a:prstGeom>
          <a:noFill/>
          <a:ln>
            <a:noFill/>
          </a:ln>
        </p:spPr>
      </p:pic>
      <p:pic>
        <p:nvPicPr>
          <p:cNvPr id="205" name="Google Shape;205;p32"/>
          <p:cNvPicPr preferRelativeResize="0"/>
          <p:nvPr/>
        </p:nvPicPr>
        <p:blipFill>
          <a:blip r:embed="rId4">
            <a:alphaModFix/>
          </a:blip>
          <a:stretch>
            <a:fillRect/>
          </a:stretch>
        </p:blipFill>
        <p:spPr>
          <a:xfrm>
            <a:off x="4691125" y="1106300"/>
            <a:ext cx="4452875" cy="3084975"/>
          </a:xfrm>
          <a:prstGeom prst="rect">
            <a:avLst/>
          </a:prstGeom>
          <a:noFill/>
          <a:ln>
            <a:noFill/>
          </a:ln>
        </p:spPr>
      </p:pic>
      <p:sp>
        <p:nvSpPr>
          <p:cNvPr id="206" name="Google Shape;206;p32"/>
          <p:cNvSpPr/>
          <p:nvPr/>
        </p:nvSpPr>
        <p:spPr>
          <a:xfrm>
            <a:off x="162150" y="2726400"/>
            <a:ext cx="4693200" cy="402000"/>
          </a:xfrm>
          <a:prstGeom prst="flowChartConnecto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FF"/>
              </a:solidFill>
            </a:endParaRPr>
          </a:p>
        </p:txBody>
      </p:sp>
      <p:sp>
        <p:nvSpPr>
          <p:cNvPr id="207" name="Google Shape;207;p32"/>
          <p:cNvSpPr/>
          <p:nvPr/>
        </p:nvSpPr>
        <p:spPr>
          <a:xfrm>
            <a:off x="162150" y="1858375"/>
            <a:ext cx="4633800" cy="431700"/>
          </a:xfrm>
          <a:prstGeom prst="ellipse">
            <a:avLst/>
          </a:prstGeom>
          <a:noFill/>
          <a:ln cap="flat" cmpd="sng" w="9525">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2"/>
          <p:cNvSpPr/>
          <p:nvPr/>
        </p:nvSpPr>
        <p:spPr>
          <a:xfrm>
            <a:off x="4855350" y="1653175"/>
            <a:ext cx="2579700" cy="402000"/>
          </a:xfrm>
          <a:prstGeom prst="ellipse">
            <a:avLst/>
          </a:prstGeom>
          <a:noFill/>
          <a:ln cap="flat" cmpd="sng" w="9525">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2"/>
          <p:cNvSpPr/>
          <p:nvPr/>
        </p:nvSpPr>
        <p:spPr>
          <a:xfrm>
            <a:off x="4821750" y="2927575"/>
            <a:ext cx="2579700" cy="402000"/>
          </a:xfrm>
          <a:prstGeom prst="ellipse">
            <a:avLst/>
          </a:prstGeom>
          <a:noFill/>
          <a:ln cap="flat" cmpd="sng" w="9525">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Where? Close to the metro? Close to City Center?</a:t>
            </a:r>
            <a:endParaRPr/>
          </a:p>
          <a:p>
            <a:pPr indent="0" lvl="0" marL="0" rtl="0" algn="l">
              <a:spcBef>
                <a:spcPts val="0"/>
              </a:spcBef>
              <a:spcAft>
                <a:spcPts val="0"/>
              </a:spcAft>
              <a:buNone/>
            </a:pPr>
            <a:r>
              <a:t/>
            </a:r>
            <a:endParaRPr/>
          </a:p>
        </p:txBody>
      </p:sp>
      <p:pic>
        <p:nvPicPr>
          <p:cNvPr id="215" name="Google Shape;215;p33"/>
          <p:cNvPicPr preferRelativeResize="0"/>
          <p:nvPr/>
        </p:nvPicPr>
        <p:blipFill>
          <a:blip r:embed="rId3">
            <a:alphaModFix/>
          </a:blip>
          <a:stretch>
            <a:fillRect/>
          </a:stretch>
        </p:blipFill>
        <p:spPr>
          <a:xfrm>
            <a:off x="431574" y="1017717"/>
            <a:ext cx="6134526" cy="409443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34"/>
          <p:cNvPicPr preferRelativeResize="0"/>
          <p:nvPr/>
        </p:nvPicPr>
        <p:blipFill>
          <a:blip r:embed="rId3">
            <a:alphaModFix/>
          </a:blip>
          <a:stretch>
            <a:fillRect/>
          </a:stretch>
        </p:blipFill>
        <p:spPr>
          <a:xfrm>
            <a:off x="4326675" y="0"/>
            <a:ext cx="4770450" cy="4886901"/>
          </a:xfrm>
          <a:prstGeom prst="rect">
            <a:avLst/>
          </a:prstGeom>
          <a:noFill/>
          <a:ln>
            <a:noFill/>
          </a:ln>
        </p:spPr>
      </p:pic>
      <p:sp>
        <p:nvSpPr>
          <p:cNvPr id="221" name="Google Shape;221;p34"/>
          <p:cNvSpPr txBox="1"/>
          <p:nvPr>
            <p:ph type="title"/>
          </p:nvPr>
        </p:nvSpPr>
        <p:spPr>
          <a:xfrm>
            <a:off x="311700" y="-34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does that look geographically?</a:t>
            </a:r>
            <a:endParaRPr/>
          </a:p>
        </p:txBody>
      </p:sp>
      <p:sp>
        <p:nvSpPr>
          <p:cNvPr id="222" name="Google Shape;222;p34"/>
          <p:cNvSpPr txBox="1"/>
          <p:nvPr>
            <p:ph idx="1" type="body"/>
          </p:nvPr>
        </p:nvSpPr>
        <p:spPr>
          <a:xfrm>
            <a:off x="311700" y="1152475"/>
            <a:ext cx="4014900" cy="328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Paris</a:t>
            </a:r>
            <a:endParaRPr/>
          </a:p>
          <a:p>
            <a:pPr indent="0" lvl="0" marL="0" rtl="0" algn="l">
              <a:spcBef>
                <a:spcPts val="1200"/>
              </a:spcBef>
              <a:spcAft>
                <a:spcPts val="1200"/>
              </a:spcAft>
              <a:buNone/>
            </a:pPr>
            <a:r>
              <a:rPr lang="en"/>
              <a:t>- </a:t>
            </a:r>
            <a:r>
              <a:rPr lang="en"/>
              <a:t>Distance</a:t>
            </a:r>
            <a:r>
              <a:rPr lang="en"/>
              <a:t> from closest metro station increases on the outskirts of Paris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Where are room types located in the city?</a:t>
            </a:r>
            <a:endParaRPr/>
          </a:p>
        </p:txBody>
      </p:sp>
      <p:sp>
        <p:nvSpPr>
          <p:cNvPr id="228" name="Google Shape;228;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9" name="Google Shape;229;p35"/>
          <p:cNvPicPr preferRelativeResize="0"/>
          <p:nvPr/>
        </p:nvPicPr>
        <p:blipFill>
          <a:blip r:embed="rId3">
            <a:alphaModFix/>
          </a:blip>
          <a:stretch>
            <a:fillRect/>
          </a:stretch>
        </p:blipFill>
        <p:spPr>
          <a:xfrm>
            <a:off x="381254" y="1259825"/>
            <a:ext cx="5381775" cy="37199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When? Weekend vs Weekday..</a:t>
            </a:r>
            <a:endParaRPr/>
          </a:p>
        </p:txBody>
      </p:sp>
      <p:sp>
        <p:nvSpPr>
          <p:cNvPr id="235" name="Google Shape;235;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6" name="Google Shape;236;p36"/>
          <p:cNvPicPr preferRelativeResize="0"/>
          <p:nvPr/>
        </p:nvPicPr>
        <p:blipFill>
          <a:blip r:embed="rId3">
            <a:alphaModFix/>
          </a:blip>
          <a:stretch>
            <a:fillRect/>
          </a:stretch>
        </p:blipFill>
        <p:spPr>
          <a:xfrm>
            <a:off x="77963" y="984275"/>
            <a:ext cx="5953125" cy="4114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7"/>
          <p:cNvSpPr txBox="1"/>
          <p:nvPr>
            <p:ph type="title"/>
          </p:nvPr>
        </p:nvSpPr>
        <p:spPr>
          <a:xfrm>
            <a:off x="311700" y="445025"/>
            <a:ext cx="8520600" cy="852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Quick Note: General relationships/correlations (How does each city stand out?)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42" name="Google Shape;242;p37"/>
          <p:cNvSpPr txBox="1"/>
          <p:nvPr>
            <p:ph idx="1" type="body"/>
          </p:nvPr>
        </p:nvSpPr>
        <p:spPr>
          <a:xfrm>
            <a:off x="271050" y="1680800"/>
            <a:ext cx="8520600" cy="3416400"/>
          </a:xfrm>
          <a:prstGeom prst="rect">
            <a:avLst/>
          </a:prstGeom>
        </p:spPr>
        <p:txBody>
          <a:bodyPr anchorCtr="0" anchor="t" bIns="91425" lIns="91425" spcFirstLastPara="1" rIns="91425" wrap="square" tIns="91425">
            <a:normAutofit fontScale="47500" lnSpcReduction="10000"/>
          </a:bodyPr>
          <a:lstStyle/>
          <a:p>
            <a:pPr indent="0" lvl="0" marL="0" rtl="0" algn="l">
              <a:spcBef>
                <a:spcPts val="0"/>
              </a:spcBef>
              <a:spcAft>
                <a:spcPts val="0"/>
              </a:spcAft>
              <a:buNone/>
            </a:pPr>
            <a:r>
              <a:rPr lang="en"/>
              <a:t>Athens: Cleanest city, cheapest city</a:t>
            </a:r>
            <a:endParaRPr/>
          </a:p>
          <a:p>
            <a:pPr indent="0" lvl="0" marL="0" rtl="0" algn="l">
              <a:spcBef>
                <a:spcPts val="1200"/>
              </a:spcBef>
              <a:spcAft>
                <a:spcPts val="0"/>
              </a:spcAft>
              <a:buClr>
                <a:schemeClr val="dk1"/>
              </a:buClr>
              <a:buSzPct val="61111"/>
              <a:buFont typeface="Arial"/>
              <a:buNone/>
            </a:pPr>
            <a:r>
              <a:rPr lang="en"/>
              <a:t>Athens is great for a solo traveler who doesn’t have much time to walk around a lot. Because it’s small, it’s easy to get to the city center, and there’s always a metro nearby. It also has the most superhosts.</a:t>
            </a:r>
            <a:endParaRPr b="1"/>
          </a:p>
          <a:p>
            <a:pPr indent="0" lvl="0" marL="0" rtl="0" algn="l">
              <a:spcBef>
                <a:spcPts val="1200"/>
              </a:spcBef>
              <a:spcAft>
                <a:spcPts val="0"/>
              </a:spcAft>
              <a:buNone/>
            </a:pPr>
            <a:r>
              <a:rPr lang="en"/>
              <a:t>Paris: most well connected, expensive options!</a:t>
            </a:r>
            <a:endParaRPr/>
          </a:p>
          <a:p>
            <a:pPr indent="0" lvl="0" marL="0" rtl="0" algn="l">
              <a:spcBef>
                <a:spcPts val="1200"/>
              </a:spcBef>
              <a:spcAft>
                <a:spcPts val="0"/>
              </a:spcAft>
              <a:buNone/>
            </a:pPr>
            <a:r>
              <a:rPr lang="en"/>
              <a:t>Barcelona: </a:t>
            </a:r>
            <a:r>
              <a:rPr lang="en"/>
              <a:t>In Barcelona, the rooms closest to the beach are…</a:t>
            </a:r>
            <a:endParaRPr/>
          </a:p>
          <a:p>
            <a:pPr indent="-282892" lvl="0" marL="457200" rtl="0" algn="l">
              <a:spcBef>
                <a:spcPts val="1200"/>
              </a:spcBef>
              <a:spcAft>
                <a:spcPts val="0"/>
              </a:spcAft>
              <a:buSzPct val="100000"/>
              <a:buChar char="-"/>
            </a:pPr>
            <a:r>
              <a:rPr lang="en"/>
              <a:t>The most expensive, but they are available on the weekday</a:t>
            </a:r>
            <a:endParaRPr/>
          </a:p>
          <a:p>
            <a:pPr indent="0" lvl="0" marL="0" rtl="0" algn="l">
              <a:spcBef>
                <a:spcPts val="1200"/>
              </a:spcBef>
              <a:spcAft>
                <a:spcPts val="0"/>
              </a:spcAft>
              <a:buNone/>
            </a:pPr>
            <a:r>
              <a:rPr lang="en"/>
              <a:t>Amsterdam: less well connected via subway, most expensive</a:t>
            </a:r>
            <a:endParaRPr/>
          </a:p>
          <a:p>
            <a:pPr indent="0" lvl="0" marL="0" rtl="0" algn="l">
              <a:spcBef>
                <a:spcPts val="1200"/>
              </a:spcBef>
              <a:spcAft>
                <a:spcPts val="0"/>
              </a:spcAft>
              <a:buNone/>
            </a:pPr>
            <a:r>
              <a:rPr lang="en"/>
              <a:t>Berlin: Shared rooms closer to city center! </a:t>
            </a:r>
            <a:r>
              <a:rPr lang="en"/>
              <a:t>The rooms in the city center aren’t as cheap as the rooms on the outskirts, but they are all clean.</a:t>
            </a:r>
            <a:endParaRPr/>
          </a:p>
          <a:p>
            <a:pPr indent="0" lvl="0" marL="0" rtl="0" algn="l">
              <a:spcBef>
                <a:spcPts val="1200"/>
              </a:spcBef>
              <a:spcAft>
                <a:spcPts val="0"/>
              </a:spcAft>
              <a:buNone/>
            </a:pPr>
            <a:r>
              <a:rPr lang="en"/>
              <a:t>Lisbon: </a:t>
            </a:r>
            <a:r>
              <a:rPr lang="en"/>
              <a:t>In Lisbon, the rooms are the cheapest, but also have lower cleanliness ratings than the other cities.</a:t>
            </a:r>
            <a:endParaRPr/>
          </a:p>
          <a:p>
            <a:pPr indent="0" lvl="0" marL="0" rtl="0" algn="l">
              <a:spcBef>
                <a:spcPts val="1200"/>
              </a:spcBef>
              <a:spcAft>
                <a:spcPts val="0"/>
              </a:spcAft>
              <a:buNone/>
            </a:pPr>
            <a:r>
              <a:rPr lang="en"/>
              <a:t>Vienna: The highest prices, the cleanest rooms for the lowest price, the highest rated shared rooms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High Cleanliness Rating Percentage by City</a:t>
            </a:r>
            <a:endParaRPr/>
          </a:p>
        </p:txBody>
      </p:sp>
      <p:sp>
        <p:nvSpPr>
          <p:cNvPr id="248" name="Google Shape;248;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9" name="Google Shape;249;p38"/>
          <p:cNvPicPr preferRelativeResize="0"/>
          <p:nvPr/>
        </p:nvPicPr>
        <p:blipFill>
          <a:blip r:embed="rId3">
            <a:alphaModFix/>
          </a:blip>
          <a:stretch>
            <a:fillRect/>
          </a:stretch>
        </p:blipFill>
        <p:spPr>
          <a:xfrm>
            <a:off x="244051" y="1063075"/>
            <a:ext cx="6756875" cy="4031449"/>
          </a:xfrm>
          <a:prstGeom prst="rect">
            <a:avLst/>
          </a:prstGeom>
          <a:noFill/>
          <a:ln>
            <a:noFill/>
          </a:ln>
        </p:spPr>
      </p:pic>
      <p:sp>
        <p:nvSpPr>
          <p:cNvPr id="250" name="Google Shape;250;p38"/>
          <p:cNvSpPr txBox="1"/>
          <p:nvPr/>
        </p:nvSpPr>
        <p:spPr>
          <a:xfrm rot="-5400000">
            <a:off x="-1418550" y="2660575"/>
            <a:ext cx="323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Listings Cleanliness Ratings over 8</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Price by City and Room Type</a:t>
            </a:r>
            <a:endParaRPr/>
          </a:p>
        </p:txBody>
      </p:sp>
      <p:sp>
        <p:nvSpPr>
          <p:cNvPr id="256" name="Google Shape;256;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7" name="Google Shape;257;p39"/>
          <p:cNvPicPr preferRelativeResize="0"/>
          <p:nvPr/>
        </p:nvPicPr>
        <p:blipFill>
          <a:blip r:embed="rId3">
            <a:alphaModFix/>
          </a:blip>
          <a:stretch>
            <a:fillRect/>
          </a:stretch>
        </p:blipFill>
        <p:spPr>
          <a:xfrm>
            <a:off x="311700" y="1017727"/>
            <a:ext cx="7153674" cy="38063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0"/>
          <p:cNvSpPr txBox="1"/>
          <p:nvPr>
            <p:ph type="title"/>
          </p:nvPr>
        </p:nvSpPr>
        <p:spPr>
          <a:xfrm>
            <a:off x="311700" y="3101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Prices</a:t>
            </a:r>
            <a:endParaRPr/>
          </a:p>
        </p:txBody>
      </p:sp>
      <p:sp>
        <p:nvSpPr>
          <p:cNvPr id="263" name="Google Shape;263;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4" name="Google Shape;264;p40"/>
          <p:cNvPicPr preferRelativeResize="0"/>
          <p:nvPr/>
        </p:nvPicPr>
        <p:blipFill>
          <a:blip r:embed="rId3">
            <a:alphaModFix/>
          </a:blip>
          <a:stretch>
            <a:fillRect/>
          </a:stretch>
        </p:blipFill>
        <p:spPr>
          <a:xfrm>
            <a:off x="0" y="882849"/>
            <a:ext cx="9144000" cy="513090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latin typeface="Times New Roman"/>
                <a:ea typeface="Times New Roman"/>
                <a:cs typeface="Times New Roman"/>
                <a:sym typeface="Times New Roman"/>
              </a:rPr>
              <a:t>Recommendations</a:t>
            </a:r>
            <a:endParaRPr>
              <a:latin typeface="Times New Roman"/>
              <a:ea typeface="Times New Roman"/>
              <a:cs typeface="Times New Roman"/>
              <a:sym typeface="Times New Roman"/>
            </a:endParaRPr>
          </a:p>
        </p:txBody>
      </p:sp>
      <p:sp>
        <p:nvSpPr>
          <p:cNvPr id="270" name="Google Shape;270;p4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311700" y="310525"/>
            <a:ext cx="2932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Dataset Attributes</a:t>
            </a:r>
            <a:endParaRPr>
              <a:latin typeface="Times New Roman"/>
              <a:ea typeface="Times New Roman"/>
              <a:cs typeface="Times New Roman"/>
              <a:sym typeface="Times New Roman"/>
            </a:endParaRPr>
          </a:p>
        </p:txBody>
      </p:sp>
      <p:sp>
        <p:nvSpPr>
          <p:cNvPr id="81" name="Google Shape;81;p15"/>
          <p:cNvSpPr txBox="1"/>
          <p:nvPr>
            <p:ph idx="1" type="body"/>
          </p:nvPr>
        </p:nvSpPr>
        <p:spPr>
          <a:xfrm>
            <a:off x="-59125" y="1017725"/>
            <a:ext cx="6497400" cy="40845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AutoNum type="arabicPeriod"/>
            </a:pPr>
            <a:r>
              <a:rPr b="1" lang="en" sz="1000">
                <a:solidFill>
                  <a:schemeClr val="dk1"/>
                </a:solidFill>
                <a:latin typeface="Times New Roman"/>
                <a:ea typeface="Times New Roman"/>
                <a:cs typeface="Times New Roman"/>
                <a:sym typeface="Times New Roman"/>
              </a:rPr>
              <a:t>Price</a:t>
            </a:r>
            <a:r>
              <a:rPr lang="en" sz="1000">
                <a:solidFill>
                  <a:schemeClr val="dk1"/>
                </a:solidFill>
                <a:latin typeface="Times New Roman"/>
                <a:ea typeface="Times New Roman"/>
                <a:cs typeface="Times New Roman"/>
                <a:sym typeface="Times New Roman"/>
              </a:rPr>
              <a:t> (realSum) - </a:t>
            </a:r>
            <a:r>
              <a:rPr lang="en" sz="1000">
                <a:solidFill>
                  <a:schemeClr val="dk1"/>
                </a:solidFill>
                <a:latin typeface="Times New Roman"/>
                <a:ea typeface="Times New Roman"/>
                <a:cs typeface="Times New Roman"/>
                <a:sym typeface="Times New Roman"/>
              </a:rPr>
              <a:t>The</a:t>
            </a:r>
            <a:r>
              <a:rPr lang="en" sz="1000">
                <a:solidFill>
                  <a:schemeClr val="dk1"/>
                </a:solidFill>
                <a:latin typeface="Times New Roman"/>
                <a:ea typeface="Times New Roman"/>
                <a:cs typeface="Times New Roman"/>
                <a:sym typeface="Times New Roman"/>
              </a:rPr>
              <a:t> </a:t>
            </a:r>
            <a:r>
              <a:rPr lang="en" sz="1000">
                <a:solidFill>
                  <a:schemeClr val="dk1"/>
                </a:solidFill>
                <a:highlight>
                  <a:srgbClr val="FFFFFF"/>
                </a:highlight>
                <a:latin typeface="Times New Roman"/>
                <a:ea typeface="Times New Roman"/>
                <a:cs typeface="Times New Roman"/>
                <a:sym typeface="Times New Roman"/>
              </a:rPr>
              <a:t>total price of the Airbnb listing. (Numeric)</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AutoNum type="arabicPeriod"/>
            </a:pPr>
            <a:r>
              <a:rPr b="1" lang="en" sz="1000">
                <a:solidFill>
                  <a:schemeClr val="dk1"/>
                </a:solidFill>
                <a:highlight>
                  <a:srgbClr val="FFFFFF"/>
                </a:highlight>
                <a:latin typeface="Times New Roman"/>
                <a:ea typeface="Times New Roman"/>
                <a:cs typeface="Times New Roman"/>
                <a:sym typeface="Times New Roman"/>
              </a:rPr>
              <a:t>Room Type</a:t>
            </a:r>
            <a:r>
              <a:rPr lang="en" sz="1000">
                <a:solidFill>
                  <a:schemeClr val="dk1"/>
                </a:solidFill>
                <a:highlight>
                  <a:srgbClr val="FFFFFF"/>
                </a:highlight>
                <a:latin typeface="Times New Roman"/>
                <a:ea typeface="Times New Roman"/>
                <a:cs typeface="Times New Roman"/>
                <a:sym typeface="Times New Roman"/>
              </a:rPr>
              <a:t> (room_type) - The type of room offered (private, shared, entire home/apt). (Categorical)</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AutoNum type="arabicPeriod"/>
            </a:pPr>
            <a:r>
              <a:rPr b="1" lang="en" sz="1000">
                <a:solidFill>
                  <a:schemeClr val="dk1"/>
                </a:solidFill>
                <a:latin typeface="Times New Roman"/>
                <a:ea typeface="Times New Roman"/>
                <a:cs typeface="Times New Roman"/>
                <a:sym typeface="Times New Roman"/>
              </a:rPr>
              <a:t>Shared Room</a:t>
            </a:r>
            <a:r>
              <a:rPr lang="en" sz="1000">
                <a:solidFill>
                  <a:schemeClr val="dk1"/>
                </a:solidFill>
                <a:latin typeface="Times New Roman"/>
                <a:ea typeface="Times New Roman"/>
                <a:cs typeface="Times New Roman"/>
                <a:sym typeface="Times New Roman"/>
              </a:rPr>
              <a:t> (room_shared) - </a:t>
            </a:r>
            <a:r>
              <a:rPr lang="en" sz="1000">
                <a:solidFill>
                  <a:schemeClr val="dk1"/>
                </a:solidFill>
                <a:highlight>
                  <a:srgbClr val="FFFFFF"/>
                </a:highlight>
                <a:latin typeface="Times New Roman"/>
                <a:ea typeface="Times New Roman"/>
                <a:cs typeface="Times New Roman"/>
                <a:sym typeface="Times New Roman"/>
              </a:rPr>
              <a:t>W</a:t>
            </a:r>
            <a:r>
              <a:rPr lang="en" sz="1000">
                <a:solidFill>
                  <a:schemeClr val="dk1"/>
                </a:solidFill>
                <a:highlight>
                  <a:srgbClr val="FFFFFF"/>
                </a:highlight>
                <a:latin typeface="Times New Roman"/>
                <a:ea typeface="Times New Roman"/>
                <a:cs typeface="Times New Roman"/>
                <a:sym typeface="Times New Roman"/>
              </a:rPr>
              <a:t>hether the room is shared or not. (Boolean)</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AutoNum type="arabicPeriod"/>
            </a:pPr>
            <a:r>
              <a:rPr b="1" lang="en" sz="1000">
                <a:solidFill>
                  <a:schemeClr val="dk1"/>
                </a:solidFill>
                <a:highlight>
                  <a:srgbClr val="FFFFFF"/>
                </a:highlight>
                <a:latin typeface="Times New Roman"/>
                <a:ea typeface="Times New Roman"/>
                <a:cs typeface="Times New Roman"/>
                <a:sym typeface="Times New Roman"/>
              </a:rPr>
              <a:t>Private Room</a:t>
            </a:r>
            <a:r>
              <a:rPr lang="en" sz="1000">
                <a:solidFill>
                  <a:schemeClr val="dk1"/>
                </a:solidFill>
                <a:highlight>
                  <a:srgbClr val="FFFFFF"/>
                </a:highlight>
                <a:latin typeface="Times New Roman"/>
                <a:ea typeface="Times New Roman"/>
                <a:cs typeface="Times New Roman"/>
                <a:sym typeface="Times New Roman"/>
              </a:rPr>
              <a:t> (room_private) - </a:t>
            </a:r>
            <a:r>
              <a:rPr lang="en" sz="1000">
                <a:solidFill>
                  <a:schemeClr val="dk1"/>
                </a:solidFill>
                <a:highlight>
                  <a:srgbClr val="FFFFFF"/>
                </a:highlight>
                <a:latin typeface="Times New Roman"/>
                <a:ea typeface="Times New Roman"/>
                <a:cs typeface="Times New Roman"/>
                <a:sym typeface="Times New Roman"/>
              </a:rPr>
              <a:t>W</a:t>
            </a:r>
            <a:r>
              <a:rPr lang="en" sz="1000">
                <a:solidFill>
                  <a:schemeClr val="dk1"/>
                </a:solidFill>
                <a:highlight>
                  <a:srgbClr val="FFFFFF"/>
                </a:highlight>
                <a:latin typeface="Times New Roman"/>
                <a:ea typeface="Times New Roman"/>
                <a:cs typeface="Times New Roman"/>
                <a:sym typeface="Times New Roman"/>
              </a:rPr>
              <a:t>hether the room is private or not. (Boolean)</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AutoNum type="arabicPeriod"/>
            </a:pPr>
            <a:r>
              <a:rPr b="1" lang="en" sz="1000">
                <a:solidFill>
                  <a:schemeClr val="dk1"/>
                </a:solidFill>
                <a:highlight>
                  <a:srgbClr val="FFFFFF"/>
                </a:highlight>
                <a:latin typeface="Times New Roman"/>
                <a:ea typeface="Times New Roman"/>
                <a:cs typeface="Times New Roman"/>
                <a:sym typeface="Times New Roman"/>
              </a:rPr>
              <a:t>Capacity</a:t>
            </a:r>
            <a:r>
              <a:rPr lang="en" sz="1000">
                <a:solidFill>
                  <a:schemeClr val="dk1"/>
                </a:solidFill>
                <a:highlight>
                  <a:srgbClr val="FFFFFF"/>
                </a:highlight>
                <a:latin typeface="Times New Roman"/>
                <a:ea typeface="Times New Roman"/>
                <a:cs typeface="Times New Roman"/>
                <a:sym typeface="Times New Roman"/>
              </a:rPr>
              <a:t> (person_capacity)</a:t>
            </a:r>
            <a:r>
              <a:rPr lang="en" sz="1000">
                <a:solidFill>
                  <a:schemeClr val="dk1"/>
                </a:solidFill>
                <a:latin typeface="Times New Roman"/>
                <a:ea typeface="Times New Roman"/>
                <a:cs typeface="Times New Roman"/>
                <a:sym typeface="Times New Roman"/>
              </a:rPr>
              <a:t> - </a:t>
            </a:r>
            <a:r>
              <a:rPr lang="en" sz="1000">
                <a:solidFill>
                  <a:schemeClr val="dk1"/>
                </a:solidFill>
                <a:highlight>
                  <a:srgbClr val="FFFFFF"/>
                </a:highlight>
                <a:latin typeface="Times New Roman"/>
                <a:ea typeface="Times New Roman"/>
                <a:cs typeface="Times New Roman"/>
                <a:sym typeface="Times New Roman"/>
              </a:rPr>
              <a:t>The maximum # of people that can stay in the room. (Numeric)</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AutoNum type="arabicPeriod"/>
            </a:pPr>
            <a:r>
              <a:rPr b="1" lang="en" sz="1000">
                <a:solidFill>
                  <a:schemeClr val="dk1"/>
                </a:solidFill>
                <a:latin typeface="Times New Roman"/>
                <a:ea typeface="Times New Roman"/>
                <a:cs typeface="Times New Roman"/>
                <a:sym typeface="Times New Roman"/>
              </a:rPr>
              <a:t>Superhost status</a:t>
            </a:r>
            <a:r>
              <a:rPr lang="en" sz="1000">
                <a:solidFill>
                  <a:schemeClr val="dk1"/>
                </a:solidFill>
                <a:latin typeface="Times New Roman"/>
                <a:ea typeface="Times New Roman"/>
                <a:cs typeface="Times New Roman"/>
                <a:sym typeface="Times New Roman"/>
              </a:rPr>
              <a:t> (host_is_superhost) - </a:t>
            </a:r>
            <a:r>
              <a:rPr lang="en" sz="1000">
                <a:solidFill>
                  <a:schemeClr val="dk1"/>
                </a:solidFill>
                <a:highlight>
                  <a:srgbClr val="FFFFFF"/>
                </a:highlight>
                <a:latin typeface="Times New Roman"/>
                <a:ea typeface="Times New Roman"/>
                <a:cs typeface="Times New Roman"/>
                <a:sym typeface="Times New Roman"/>
              </a:rPr>
              <a:t>Whether the host is a </a:t>
            </a:r>
            <a:r>
              <a:rPr lang="en" sz="1000" u="sng">
                <a:solidFill>
                  <a:schemeClr val="hlink"/>
                </a:solidFill>
                <a:highlight>
                  <a:srgbClr val="FFFFFF"/>
                </a:highlight>
                <a:latin typeface="Times New Roman"/>
                <a:ea typeface="Times New Roman"/>
                <a:cs typeface="Times New Roman"/>
                <a:sym typeface="Times New Roman"/>
                <a:hlinkClick r:id="rId3"/>
              </a:rPr>
              <a:t>superhost</a:t>
            </a:r>
            <a:r>
              <a:rPr lang="en" sz="1000">
                <a:solidFill>
                  <a:schemeClr val="dk1"/>
                </a:solidFill>
                <a:highlight>
                  <a:srgbClr val="FFFFFF"/>
                </a:highlight>
                <a:latin typeface="Times New Roman"/>
                <a:ea typeface="Times New Roman"/>
                <a:cs typeface="Times New Roman"/>
                <a:sym typeface="Times New Roman"/>
              </a:rPr>
              <a:t> or not. (Boolean)</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AutoNum type="arabicPeriod"/>
            </a:pPr>
            <a:r>
              <a:rPr b="1" lang="en" sz="1000">
                <a:solidFill>
                  <a:schemeClr val="dk1"/>
                </a:solidFill>
                <a:latin typeface="Times New Roman"/>
                <a:ea typeface="Times New Roman"/>
                <a:cs typeface="Times New Roman"/>
                <a:sym typeface="Times New Roman"/>
              </a:rPr>
              <a:t>Multiple Rooms</a:t>
            </a:r>
            <a:r>
              <a:rPr lang="en" sz="1000">
                <a:solidFill>
                  <a:schemeClr val="dk1"/>
                </a:solidFill>
                <a:latin typeface="Times New Roman"/>
                <a:ea typeface="Times New Roman"/>
                <a:cs typeface="Times New Roman"/>
                <a:sym typeface="Times New Roman"/>
              </a:rPr>
              <a:t> (multi) - </a:t>
            </a:r>
            <a:r>
              <a:rPr lang="en" sz="1000">
                <a:solidFill>
                  <a:schemeClr val="dk1"/>
                </a:solidFill>
                <a:highlight>
                  <a:srgbClr val="FFFFFF"/>
                </a:highlight>
                <a:latin typeface="Times New Roman"/>
                <a:ea typeface="Times New Roman"/>
                <a:cs typeface="Times New Roman"/>
                <a:sym typeface="Times New Roman"/>
              </a:rPr>
              <a:t>Whether the listing is for multiple rooms or not. (Boolean)</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AutoNum type="arabicPeriod"/>
            </a:pPr>
            <a:r>
              <a:rPr b="1" lang="en" sz="1000">
                <a:solidFill>
                  <a:schemeClr val="dk1"/>
                </a:solidFill>
                <a:latin typeface="Times New Roman"/>
                <a:ea typeface="Times New Roman"/>
                <a:cs typeface="Times New Roman"/>
                <a:sym typeface="Times New Roman"/>
              </a:rPr>
              <a:t>Business</a:t>
            </a:r>
            <a:r>
              <a:rPr lang="en" sz="1000">
                <a:solidFill>
                  <a:schemeClr val="dk1"/>
                </a:solidFill>
                <a:latin typeface="Times New Roman"/>
                <a:ea typeface="Times New Roman"/>
                <a:cs typeface="Times New Roman"/>
                <a:sym typeface="Times New Roman"/>
              </a:rPr>
              <a:t> (biz) - </a:t>
            </a:r>
            <a:r>
              <a:rPr lang="en" sz="1000">
                <a:solidFill>
                  <a:schemeClr val="dk1"/>
                </a:solidFill>
                <a:highlight>
                  <a:srgbClr val="FFFFFF"/>
                </a:highlight>
                <a:latin typeface="Times New Roman"/>
                <a:ea typeface="Times New Roman"/>
                <a:cs typeface="Times New Roman"/>
                <a:sym typeface="Times New Roman"/>
              </a:rPr>
              <a:t>Whether the listing is for business purposes or not. (Boolean)</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AutoNum type="arabicPeriod"/>
            </a:pPr>
            <a:r>
              <a:rPr b="1" lang="en" sz="1000">
                <a:solidFill>
                  <a:schemeClr val="dk1"/>
                </a:solidFill>
                <a:latin typeface="Times New Roman"/>
                <a:ea typeface="Times New Roman"/>
                <a:cs typeface="Times New Roman"/>
                <a:sym typeface="Times New Roman"/>
              </a:rPr>
              <a:t>Cleanliness </a:t>
            </a:r>
            <a:r>
              <a:rPr lang="en" sz="1000">
                <a:solidFill>
                  <a:schemeClr val="dk1"/>
                </a:solidFill>
                <a:latin typeface="Times New Roman"/>
                <a:ea typeface="Times New Roman"/>
                <a:cs typeface="Times New Roman"/>
                <a:sym typeface="Times New Roman"/>
              </a:rPr>
              <a:t>(</a:t>
            </a:r>
            <a:r>
              <a:rPr lang="en" sz="1050">
                <a:solidFill>
                  <a:srgbClr val="202124"/>
                </a:solidFill>
                <a:highlight>
                  <a:srgbClr val="FFFFFF"/>
                </a:highlight>
                <a:latin typeface="Times New Roman"/>
                <a:ea typeface="Times New Roman"/>
                <a:cs typeface="Times New Roman"/>
                <a:sym typeface="Times New Roman"/>
              </a:rPr>
              <a:t>cleanliness_rating</a:t>
            </a:r>
            <a:r>
              <a:rPr lang="en" sz="1000">
                <a:solidFill>
                  <a:schemeClr val="dk1"/>
                </a:solidFill>
                <a:latin typeface="Times New Roman"/>
                <a:ea typeface="Times New Roman"/>
                <a:cs typeface="Times New Roman"/>
                <a:sym typeface="Times New Roman"/>
              </a:rPr>
              <a:t>)</a:t>
            </a:r>
            <a:r>
              <a:rPr lang="en" sz="1000">
                <a:solidFill>
                  <a:schemeClr val="dk1"/>
                </a:solidFill>
                <a:latin typeface="Times New Roman"/>
                <a:ea typeface="Times New Roman"/>
                <a:cs typeface="Times New Roman"/>
                <a:sym typeface="Times New Roman"/>
              </a:rPr>
              <a:t> - </a:t>
            </a:r>
            <a:r>
              <a:rPr lang="en" sz="1000">
                <a:solidFill>
                  <a:schemeClr val="dk1"/>
                </a:solidFill>
                <a:latin typeface="Times New Roman"/>
                <a:ea typeface="Times New Roman"/>
                <a:cs typeface="Times New Roman"/>
                <a:sym typeface="Times New Roman"/>
              </a:rPr>
              <a:t>The cleanliness rating of the listing. (Numeric</a:t>
            </a:r>
            <a:r>
              <a:rPr lang="en" sz="1000">
                <a:solidFill>
                  <a:schemeClr val="dk1"/>
                </a:solidFill>
                <a:latin typeface="Times New Roman"/>
                <a:ea typeface="Times New Roman"/>
                <a:cs typeface="Times New Roman"/>
                <a:sym typeface="Times New Roman"/>
              </a:rPr>
              <a:t>)</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AutoNum type="arabicPeriod"/>
            </a:pPr>
            <a:r>
              <a:rPr b="1" lang="en" sz="1000">
                <a:solidFill>
                  <a:schemeClr val="dk1"/>
                </a:solidFill>
                <a:latin typeface="Times New Roman"/>
                <a:ea typeface="Times New Roman"/>
                <a:cs typeface="Times New Roman"/>
                <a:sym typeface="Times New Roman"/>
              </a:rPr>
              <a:t>Satisfaction </a:t>
            </a:r>
            <a:r>
              <a:rPr lang="en" sz="1000">
                <a:solidFill>
                  <a:schemeClr val="dk1"/>
                </a:solidFill>
                <a:latin typeface="Times New Roman"/>
                <a:ea typeface="Times New Roman"/>
                <a:cs typeface="Times New Roman"/>
                <a:sym typeface="Times New Roman"/>
              </a:rPr>
              <a:t>(</a:t>
            </a:r>
            <a:r>
              <a:rPr lang="en" sz="1050">
                <a:solidFill>
                  <a:srgbClr val="202124"/>
                </a:solidFill>
                <a:highlight>
                  <a:srgbClr val="FFFFFF"/>
                </a:highlight>
                <a:latin typeface="Times New Roman"/>
                <a:ea typeface="Times New Roman"/>
                <a:cs typeface="Times New Roman"/>
                <a:sym typeface="Times New Roman"/>
              </a:rPr>
              <a:t>guest_satisfaction_overall</a:t>
            </a:r>
            <a:r>
              <a:rPr lang="en" sz="1000">
                <a:solidFill>
                  <a:schemeClr val="dk1"/>
                </a:solidFill>
                <a:latin typeface="Times New Roman"/>
                <a:ea typeface="Times New Roman"/>
                <a:cs typeface="Times New Roman"/>
                <a:sym typeface="Times New Roman"/>
              </a:rPr>
              <a:t>) - </a:t>
            </a:r>
            <a:r>
              <a:rPr lang="en" sz="1000">
                <a:solidFill>
                  <a:schemeClr val="dk1"/>
                </a:solidFill>
                <a:highlight>
                  <a:srgbClr val="FFFFFF"/>
                </a:highlight>
                <a:latin typeface="Times New Roman"/>
                <a:ea typeface="Times New Roman"/>
                <a:cs typeface="Times New Roman"/>
                <a:sym typeface="Times New Roman"/>
              </a:rPr>
              <a:t>The overall guest satisfaction rating of the listing. (Numeric)</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AutoNum type="arabicPeriod"/>
            </a:pPr>
            <a:r>
              <a:rPr b="1" lang="en" sz="1000">
                <a:solidFill>
                  <a:schemeClr val="dk1"/>
                </a:solidFill>
                <a:latin typeface="Times New Roman"/>
                <a:ea typeface="Times New Roman"/>
                <a:cs typeface="Times New Roman"/>
                <a:sym typeface="Times New Roman"/>
              </a:rPr>
              <a:t># of Bedrooms</a:t>
            </a:r>
            <a:r>
              <a:rPr lang="en" sz="1000">
                <a:solidFill>
                  <a:schemeClr val="dk1"/>
                </a:solidFill>
                <a:latin typeface="Times New Roman"/>
                <a:ea typeface="Times New Roman"/>
                <a:cs typeface="Times New Roman"/>
                <a:sym typeface="Times New Roman"/>
              </a:rPr>
              <a:t> (bedrooms) - </a:t>
            </a:r>
            <a:r>
              <a:rPr lang="en" sz="1000">
                <a:solidFill>
                  <a:schemeClr val="dk1"/>
                </a:solidFill>
                <a:highlight>
                  <a:srgbClr val="FFFFFF"/>
                </a:highlight>
                <a:latin typeface="Times New Roman"/>
                <a:ea typeface="Times New Roman"/>
                <a:cs typeface="Times New Roman"/>
                <a:sym typeface="Times New Roman"/>
              </a:rPr>
              <a:t>The number of bedrooms in the listing. (Numeric)</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AutoNum type="arabicPeriod"/>
            </a:pPr>
            <a:r>
              <a:rPr b="1" lang="en" sz="1000">
                <a:solidFill>
                  <a:schemeClr val="dk1"/>
                </a:solidFill>
                <a:latin typeface="Times New Roman"/>
                <a:ea typeface="Times New Roman"/>
                <a:cs typeface="Times New Roman"/>
                <a:sym typeface="Times New Roman"/>
              </a:rPr>
              <a:t>Distance </a:t>
            </a:r>
            <a:r>
              <a:rPr b="1" lang="en" sz="1000">
                <a:solidFill>
                  <a:schemeClr val="dk1"/>
                </a:solidFill>
                <a:latin typeface="Times New Roman"/>
                <a:ea typeface="Times New Roman"/>
                <a:cs typeface="Times New Roman"/>
                <a:sym typeface="Times New Roman"/>
              </a:rPr>
              <a:t>to city center</a:t>
            </a:r>
            <a:r>
              <a:rPr lang="en" sz="1000">
                <a:solidFill>
                  <a:schemeClr val="dk1"/>
                </a:solidFill>
                <a:latin typeface="Times New Roman"/>
                <a:ea typeface="Times New Roman"/>
                <a:cs typeface="Times New Roman"/>
                <a:sym typeface="Times New Roman"/>
              </a:rPr>
              <a:t> (dist) - </a:t>
            </a:r>
            <a:r>
              <a:rPr lang="en" sz="1000">
                <a:solidFill>
                  <a:schemeClr val="dk1"/>
                </a:solidFill>
                <a:highlight>
                  <a:srgbClr val="FFFFFF"/>
                </a:highlight>
                <a:latin typeface="Times New Roman"/>
                <a:ea typeface="Times New Roman"/>
                <a:cs typeface="Times New Roman"/>
                <a:sym typeface="Times New Roman"/>
              </a:rPr>
              <a:t>The distance from the city centre. (Numeric)</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AutoNum type="arabicPeriod"/>
            </a:pPr>
            <a:r>
              <a:rPr b="1" lang="en" sz="1000">
                <a:solidFill>
                  <a:schemeClr val="dk1"/>
                </a:solidFill>
                <a:latin typeface="Times New Roman"/>
                <a:ea typeface="Times New Roman"/>
                <a:cs typeface="Times New Roman"/>
                <a:sym typeface="Times New Roman"/>
              </a:rPr>
              <a:t>Distance</a:t>
            </a:r>
            <a:r>
              <a:rPr b="1" lang="en" sz="1000">
                <a:solidFill>
                  <a:schemeClr val="dk1"/>
                </a:solidFill>
                <a:latin typeface="Times New Roman"/>
                <a:ea typeface="Times New Roman"/>
                <a:cs typeface="Times New Roman"/>
                <a:sym typeface="Times New Roman"/>
              </a:rPr>
              <a:t> to train</a:t>
            </a:r>
            <a:r>
              <a:rPr lang="en" sz="1000">
                <a:solidFill>
                  <a:schemeClr val="dk1"/>
                </a:solidFill>
                <a:latin typeface="Times New Roman"/>
                <a:ea typeface="Times New Roman"/>
                <a:cs typeface="Times New Roman"/>
                <a:sym typeface="Times New Roman"/>
              </a:rPr>
              <a:t> (</a:t>
            </a:r>
            <a:r>
              <a:rPr lang="en" sz="1050">
                <a:solidFill>
                  <a:srgbClr val="202124"/>
                </a:solidFill>
                <a:highlight>
                  <a:srgbClr val="FFFFFF"/>
                </a:highlight>
                <a:latin typeface="Times New Roman"/>
                <a:ea typeface="Times New Roman"/>
                <a:cs typeface="Times New Roman"/>
                <a:sym typeface="Times New Roman"/>
              </a:rPr>
              <a:t>metro_dist) </a:t>
            </a:r>
            <a:r>
              <a:rPr lang="en" sz="1000">
                <a:solidFill>
                  <a:schemeClr val="dk1"/>
                </a:solidFill>
                <a:latin typeface="Times New Roman"/>
                <a:ea typeface="Times New Roman"/>
                <a:cs typeface="Times New Roman"/>
                <a:sym typeface="Times New Roman"/>
              </a:rPr>
              <a:t>- </a:t>
            </a:r>
            <a:r>
              <a:rPr lang="en" sz="1000">
                <a:solidFill>
                  <a:schemeClr val="dk1"/>
                </a:solidFill>
                <a:highlight>
                  <a:srgbClr val="FFFFFF"/>
                </a:highlight>
                <a:latin typeface="Times New Roman"/>
                <a:ea typeface="Times New Roman"/>
                <a:cs typeface="Times New Roman"/>
                <a:sym typeface="Times New Roman"/>
              </a:rPr>
              <a:t>The distance from the nearest train station. (Numeric)</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AutoNum type="arabicPeriod"/>
            </a:pPr>
            <a:r>
              <a:rPr b="1" lang="en" sz="1000">
                <a:solidFill>
                  <a:schemeClr val="dk1"/>
                </a:solidFill>
                <a:highlight>
                  <a:srgbClr val="FFFFFF"/>
                </a:highlight>
                <a:latin typeface="Times New Roman"/>
                <a:ea typeface="Times New Roman"/>
                <a:cs typeface="Times New Roman"/>
                <a:sym typeface="Times New Roman"/>
              </a:rPr>
              <a:t>Longitude</a:t>
            </a:r>
            <a:r>
              <a:rPr lang="en" sz="1000">
                <a:solidFill>
                  <a:schemeClr val="dk1"/>
                </a:solidFill>
                <a:highlight>
                  <a:srgbClr val="FFFFFF"/>
                </a:highlight>
                <a:latin typeface="Times New Roman"/>
                <a:ea typeface="Times New Roman"/>
                <a:cs typeface="Times New Roman"/>
                <a:sym typeface="Times New Roman"/>
              </a:rPr>
              <a:t> (lng) - The longitude of the listing. (Numeric)</a:t>
            </a:r>
            <a:endParaRPr sz="1000">
              <a:solidFill>
                <a:schemeClr val="dk1"/>
              </a:solidFill>
              <a:highlight>
                <a:srgbClr val="FFFFFF"/>
              </a:highlight>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AutoNum type="arabicPeriod"/>
            </a:pPr>
            <a:r>
              <a:rPr b="1" lang="en" sz="1000">
                <a:solidFill>
                  <a:schemeClr val="dk1"/>
                </a:solidFill>
                <a:highlight>
                  <a:srgbClr val="FFFFFF"/>
                </a:highlight>
                <a:latin typeface="Times New Roman"/>
                <a:ea typeface="Times New Roman"/>
                <a:cs typeface="Times New Roman"/>
                <a:sym typeface="Times New Roman"/>
              </a:rPr>
              <a:t>Latitude</a:t>
            </a:r>
            <a:r>
              <a:rPr lang="en" sz="1000">
                <a:solidFill>
                  <a:schemeClr val="dk1"/>
                </a:solidFill>
                <a:highlight>
                  <a:srgbClr val="FFFFFF"/>
                </a:highlight>
                <a:latin typeface="Times New Roman"/>
                <a:ea typeface="Times New Roman"/>
                <a:cs typeface="Times New Roman"/>
                <a:sym typeface="Times New Roman"/>
              </a:rPr>
              <a:t> (lat) - The latitude of the listing. (Numeric)</a:t>
            </a:r>
            <a:endParaRPr sz="1000">
              <a:solidFill>
                <a:schemeClr val="dk1"/>
              </a:solidFill>
              <a:highlight>
                <a:srgbClr val="FFFFFF"/>
              </a:highlight>
              <a:latin typeface="Times New Roman"/>
              <a:ea typeface="Times New Roman"/>
              <a:cs typeface="Times New Roman"/>
              <a:sym typeface="Times New Roman"/>
            </a:endParaRPr>
          </a:p>
          <a:p>
            <a:pPr indent="457200" lvl="0" marL="0" rtl="0" algn="l">
              <a:spcBef>
                <a:spcPts val="1200"/>
              </a:spcBef>
              <a:spcAft>
                <a:spcPts val="0"/>
              </a:spcAft>
              <a:buNone/>
            </a:pPr>
            <a:r>
              <a:rPr lang="en" sz="1000" u="sng">
                <a:solidFill>
                  <a:schemeClr val="dk1"/>
                </a:solidFill>
                <a:highlight>
                  <a:srgbClr val="FFFFFF"/>
                </a:highlight>
                <a:latin typeface="Times New Roman"/>
                <a:ea typeface="Times New Roman"/>
                <a:cs typeface="Times New Roman"/>
                <a:sym typeface="Times New Roman"/>
              </a:rPr>
              <a:t>*New*</a:t>
            </a:r>
            <a:endParaRPr sz="1000" u="sng">
              <a:solidFill>
                <a:schemeClr val="dk1"/>
              </a:solidFill>
              <a:highlight>
                <a:srgbClr val="FFFFFF"/>
              </a:highlight>
              <a:latin typeface="Times New Roman"/>
              <a:ea typeface="Times New Roman"/>
              <a:cs typeface="Times New Roman"/>
              <a:sym typeface="Times New Roman"/>
            </a:endParaRPr>
          </a:p>
          <a:p>
            <a:pPr indent="-292100" lvl="0" marL="457200" rtl="0" algn="l">
              <a:spcBef>
                <a:spcPts val="1200"/>
              </a:spcBef>
              <a:spcAft>
                <a:spcPts val="0"/>
              </a:spcAft>
              <a:buClr>
                <a:schemeClr val="dk1"/>
              </a:buClr>
              <a:buSzPts val="1000"/>
              <a:buAutoNum type="arabicPeriod"/>
            </a:pPr>
            <a:r>
              <a:rPr b="1" lang="en" sz="1000">
                <a:solidFill>
                  <a:schemeClr val="dk1"/>
                </a:solidFill>
                <a:highlight>
                  <a:srgbClr val="FFFFFF"/>
                </a:highlight>
                <a:latin typeface="Times New Roman"/>
                <a:ea typeface="Times New Roman"/>
                <a:cs typeface="Times New Roman"/>
                <a:sym typeface="Times New Roman"/>
              </a:rPr>
              <a:t>Time of Week</a:t>
            </a:r>
            <a:r>
              <a:rPr lang="en" sz="1000">
                <a:solidFill>
                  <a:schemeClr val="dk1"/>
                </a:solidFill>
                <a:highlight>
                  <a:srgbClr val="FFFFFF"/>
                </a:highlight>
                <a:latin typeface="Times New Roman"/>
                <a:ea typeface="Times New Roman"/>
                <a:cs typeface="Times New Roman"/>
                <a:sym typeface="Times New Roman"/>
              </a:rPr>
              <a:t> (time_of_week) - The time of the listing (weekday, weekend). (Categorical)</a:t>
            </a:r>
            <a:endParaRPr sz="1000">
              <a:solidFill>
                <a:schemeClr val="dk1"/>
              </a:solidFill>
              <a:highlight>
                <a:srgbClr val="FFFFFF"/>
              </a:highlight>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AutoNum type="arabicPeriod"/>
            </a:pPr>
            <a:r>
              <a:rPr b="1" lang="en" sz="1000">
                <a:solidFill>
                  <a:schemeClr val="dk1"/>
                </a:solidFill>
                <a:highlight>
                  <a:srgbClr val="FFFFFF"/>
                </a:highlight>
                <a:latin typeface="Times New Roman"/>
                <a:ea typeface="Times New Roman"/>
                <a:cs typeface="Times New Roman"/>
                <a:sym typeface="Times New Roman"/>
              </a:rPr>
              <a:t>City</a:t>
            </a:r>
            <a:r>
              <a:rPr lang="en" sz="1000">
                <a:solidFill>
                  <a:schemeClr val="dk1"/>
                </a:solidFill>
                <a:highlight>
                  <a:srgbClr val="FFFFFF"/>
                </a:highlight>
                <a:latin typeface="Times New Roman"/>
                <a:ea typeface="Times New Roman"/>
                <a:cs typeface="Times New Roman"/>
                <a:sym typeface="Times New Roman"/>
              </a:rPr>
              <a:t> (city) - The city of the listing (Paris, Rome, Vienna etc.). (Categorical)</a:t>
            </a:r>
            <a:endParaRPr sz="1000">
              <a:solidFill>
                <a:schemeClr val="dk1"/>
              </a:solidFill>
              <a:highlight>
                <a:srgbClr val="FFFFFF"/>
              </a:highlight>
              <a:latin typeface="Times New Roman"/>
              <a:ea typeface="Times New Roman"/>
              <a:cs typeface="Times New Roman"/>
              <a:sym typeface="Times New Roman"/>
            </a:endParaRPr>
          </a:p>
        </p:txBody>
      </p:sp>
      <p:pic>
        <p:nvPicPr>
          <p:cNvPr id="82" name="Google Shape;82;p15"/>
          <p:cNvPicPr preferRelativeResize="0"/>
          <p:nvPr/>
        </p:nvPicPr>
        <p:blipFill>
          <a:blip r:embed="rId4">
            <a:alphaModFix/>
          </a:blip>
          <a:stretch>
            <a:fillRect/>
          </a:stretch>
        </p:blipFill>
        <p:spPr>
          <a:xfrm>
            <a:off x="6319825" y="917957"/>
            <a:ext cx="2824175" cy="976368"/>
          </a:xfrm>
          <a:prstGeom prst="rect">
            <a:avLst/>
          </a:prstGeom>
          <a:noFill/>
          <a:ln>
            <a:noFill/>
          </a:ln>
        </p:spPr>
      </p:pic>
      <p:pic>
        <p:nvPicPr>
          <p:cNvPr id="83" name="Google Shape;83;p15"/>
          <p:cNvPicPr preferRelativeResize="0"/>
          <p:nvPr/>
        </p:nvPicPr>
        <p:blipFill>
          <a:blip r:embed="rId5">
            <a:alphaModFix/>
          </a:blip>
          <a:stretch>
            <a:fillRect/>
          </a:stretch>
        </p:blipFill>
        <p:spPr>
          <a:xfrm>
            <a:off x="6319825" y="1975284"/>
            <a:ext cx="2824174" cy="932642"/>
          </a:xfrm>
          <a:prstGeom prst="rect">
            <a:avLst/>
          </a:prstGeom>
          <a:noFill/>
          <a:ln>
            <a:noFill/>
          </a:ln>
        </p:spPr>
      </p:pic>
      <p:pic>
        <p:nvPicPr>
          <p:cNvPr id="84" name="Google Shape;84;p15"/>
          <p:cNvPicPr preferRelativeResize="0"/>
          <p:nvPr/>
        </p:nvPicPr>
        <p:blipFill>
          <a:blip r:embed="rId6">
            <a:alphaModFix/>
          </a:blip>
          <a:stretch>
            <a:fillRect/>
          </a:stretch>
        </p:blipFill>
        <p:spPr>
          <a:xfrm>
            <a:off x="6337368" y="2988874"/>
            <a:ext cx="2789081" cy="932650"/>
          </a:xfrm>
          <a:prstGeom prst="rect">
            <a:avLst/>
          </a:prstGeom>
          <a:noFill/>
          <a:ln>
            <a:noFill/>
          </a:ln>
        </p:spPr>
      </p:pic>
      <p:pic>
        <p:nvPicPr>
          <p:cNvPr id="85" name="Google Shape;85;p15"/>
          <p:cNvPicPr preferRelativeResize="0"/>
          <p:nvPr/>
        </p:nvPicPr>
        <p:blipFill>
          <a:blip r:embed="rId7">
            <a:alphaModFix/>
          </a:blip>
          <a:stretch>
            <a:fillRect/>
          </a:stretch>
        </p:blipFill>
        <p:spPr>
          <a:xfrm>
            <a:off x="6319819" y="4002477"/>
            <a:ext cx="2824174" cy="985842"/>
          </a:xfrm>
          <a:prstGeom prst="rect">
            <a:avLst/>
          </a:prstGeom>
          <a:noFill/>
          <a:ln>
            <a:noFill/>
          </a:ln>
        </p:spPr>
      </p:pic>
      <p:sp>
        <p:nvSpPr>
          <p:cNvPr id="86" name="Google Shape;86;p15"/>
          <p:cNvSpPr txBox="1"/>
          <p:nvPr>
            <p:ph type="title"/>
          </p:nvPr>
        </p:nvSpPr>
        <p:spPr>
          <a:xfrm>
            <a:off x="6659875" y="529650"/>
            <a:ext cx="25728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u="sng">
                <a:latin typeface="Times New Roman"/>
                <a:ea typeface="Times New Roman"/>
                <a:cs typeface="Times New Roman"/>
                <a:sym typeface="Times New Roman"/>
              </a:rPr>
              <a:t>Superhost status</a:t>
            </a:r>
            <a:endParaRPr sz="1500" u="sng">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Michael (Search Criteria)</a:t>
            </a:r>
            <a:endParaRPr>
              <a:latin typeface="Times New Roman"/>
              <a:ea typeface="Times New Roman"/>
              <a:cs typeface="Times New Roman"/>
              <a:sym typeface="Times New Roman"/>
            </a:endParaRPr>
          </a:p>
        </p:txBody>
      </p:sp>
      <p:sp>
        <p:nvSpPr>
          <p:cNvPr id="276" name="Google Shape;276;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Price Conscious</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Cleanliness</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Trusted host</a:t>
            </a:r>
            <a:endParaRPr>
              <a:latin typeface="Times New Roman"/>
              <a:ea typeface="Times New Roman"/>
              <a:cs typeface="Times New Roman"/>
              <a:sym typeface="Times New Roman"/>
            </a:endParaRPr>
          </a:p>
          <a:p>
            <a:pPr indent="0" lvl="0" marL="457200" rtl="0" algn="l">
              <a:spcBef>
                <a:spcPts val="1200"/>
              </a:spcBef>
              <a:spcAft>
                <a:spcPts val="1200"/>
              </a:spcAft>
              <a:buNone/>
            </a:pPr>
            <a:r>
              <a:t/>
            </a:r>
            <a:endParaRPr sz="1200">
              <a:latin typeface="Times New Roman"/>
              <a:ea typeface="Times New Roman"/>
              <a:cs typeface="Times New Roman"/>
              <a:sym typeface="Times New Roman"/>
            </a:endParaRPr>
          </a:p>
        </p:txBody>
      </p:sp>
      <p:pic>
        <p:nvPicPr>
          <p:cNvPr id="277" name="Google Shape;277;p42"/>
          <p:cNvPicPr preferRelativeResize="0"/>
          <p:nvPr/>
        </p:nvPicPr>
        <p:blipFill>
          <a:blip r:embed="rId3">
            <a:alphaModFix/>
          </a:blip>
          <a:stretch>
            <a:fillRect/>
          </a:stretch>
        </p:blipFill>
        <p:spPr>
          <a:xfrm>
            <a:off x="7652100" y="0"/>
            <a:ext cx="1444550" cy="1967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Michael</a:t>
            </a:r>
            <a:endParaRPr>
              <a:latin typeface="Times New Roman"/>
              <a:ea typeface="Times New Roman"/>
              <a:cs typeface="Times New Roman"/>
              <a:sym typeface="Times New Roman"/>
            </a:endParaRPr>
          </a:p>
        </p:txBody>
      </p:sp>
      <p:sp>
        <p:nvSpPr>
          <p:cNvPr id="283" name="Google Shape;283;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Times New Roman"/>
                <a:ea typeface="Times New Roman"/>
                <a:cs typeface="Times New Roman"/>
                <a:sym typeface="Times New Roman"/>
              </a:rPr>
              <a:t>Recommendation: Athens!</a:t>
            </a:r>
            <a:endParaRPr b="1">
              <a:latin typeface="Times New Roman"/>
              <a:ea typeface="Times New Roman"/>
              <a:cs typeface="Times New Roman"/>
              <a:sym typeface="Times New Roman"/>
            </a:endParaRPr>
          </a:p>
          <a:p>
            <a:pPr indent="-342900" lvl="0" marL="457200" rtl="0" algn="l">
              <a:spcBef>
                <a:spcPts val="1200"/>
              </a:spcBef>
              <a:spcAft>
                <a:spcPts val="0"/>
              </a:spcAft>
              <a:buSzPts val="1800"/>
              <a:buFont typeface="Times New Roman"/>
              <a:buChar char="-"/>
            </a:pPr>
            <a:r>
              <a:rPr lang="en">
                <a:latin typeface="Times New Roman"/>
                <a:ea typeface="Times New Roman"/>
                <a:cs typeface="Times New Roman"/>
                <a:sym typeface="Times New Roman"/>
              </a:rPr>
              <a:t>Price Conscious</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Lowest Average Median price</a:t>
            </a:r>
            <a:endParaRPr sz="1400">
              <a:latin typeface="Times New Roman"/>
              <a:ea typeface="Times New Roman"/>
              <a:cs typeface="Times New Roman"/>
              <a:sym typeface="Times New Roman"/>
            </a:endParaRPr>
          </a:p>
          <a:p>
            <a:pPr indent="0" lvl="0" marL="457200" rtl="0" algn="l">
              <a:spcBef>
                <a:spcPts val="1200"/>
              </a:spcBef>
              <a:spcAft>
                <a:spcPts val="1200"/>
              </a:spcAft>
              <a:buNone/>
            </a:pPr>
            <a:r>
              <a:t/>
            </a:r>
            <a:endParaRPr sz="1200">
              <a:latin typeface="Times New Roman"/>
              <a:ea typeface="Times New Roman"/>
              <a:cs typeface="Times New Roman"/>
              <a:sym typeface="Times New Roman"/>
            </a:endParaRPr>
          </a:p>
        </p:txBody>
      </p:sp>
      <p:pic>
        <p:nvPicPr>
          <p:cNvPr id="284" name="Google Shape;284;p43"/>
          <p:cNvPicPr preferRelativeResize="0"/>
          <p:nvPr/>
        </p:nvPicPr>
        <p:blipFill>
          <a:blip r:embed="rId3">
            <a:alphaModFix/>
          </a:blip>
          <a:stretch>
            <a:fillRect/>
          </a:stretch>
        </p:blipFill>
        <p:spPr>
          <a:xfrm>
            <a:off x="7699450" y="0"/>
            <a:ext cx="1444550" cy="1967975"/>
          </a:xfrm>
          <a:prstGeom prst="rect">
            <a:avLst/>
          </a:prstGeom>
          <a:noFill/>
          <a:ln>
            <a:noFill/>
          </a:ln>
        </p:spPr>
      </p:pic>
      <p:pic>
        <p:nvPicPr>
          <p:cNvPr id="285" name="Google Shape;285;p43"/>
          <p:cNvPicPr preferRelativeResize="0"/>
          <p:nvPr/>
        </p:nvPicPr>
        <p:blipFill>
          <a:blip r:embed="rId4">
            <a:alphaModFix/>
          </a:blip>
          <a:stretch>
            <a:fillRect/>
          </a:stretch>
        </p:blipFill>
        <p:spPr>
          <a:xfrm>
            <a:off x="149900" y="2431796"/>
            <a:ext cx="3884476" cy="2711700"/>
          </a:xfrm>
          <a:prstGeom prst="rect">
            <a:avLst/>
          </a:prstGeom>
          <a:noFill/>
          <a:ln>
            <a:noFill/>
          </a:ln>
        </p:spPr>
      </p:pic>
      <p:sp>
        <p:nvSpPr>
          <p:cNvPr id="286" name="Google Shape;286;p43"/>
          <p:cNvSpPr txBox="1"/>
          <p:nvPr/>
        </p:nvSpPr>
        <p:spPr>
          <a:xfrm>
            <a:off x="4189750" y="2384400"/>
            <a:ext cx="30000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London: 15.7%</a:t>
            </a:r>
            <a:endParaRPr>
              <a:solidFill>
                <a:schemeClr val="dk1"/>
              </a:solidFill>
            </a:endParaRPr>
          </a:p>
          <a:p>
            <a:pPr indent="0" lvl="0" marL="0" rtl="0" algn="l">
              <a:spcBef>
                <a:spcPts val="0"/>
              </a:spcBef>
              <a:spcAft>
                <a:spcPts val="0"/>
              </a:spcAft>
              <a:buNone/>
            </a:pPr>
            <a:r>
              <a:rPr lang="en">
                <a:solidFill>
                  <a:schemeClr val="dk1"/>
                </a:solidFill>
              </a:rPr>
              <a:t>Rome: 32.7%</a:t>
            </a:r>
            <a:endParaRPr>
              <a:solidFill>
                <a:schemeClr val="dk1"/>
              </a:solidFill>
            </a:endParaRPr>
          </a:p>
          <a:p>
            <a:pPr indent="0" lvl="0" marL="0" rtl="0" algn="l">
              <a:spcBef>
                <a:spcPts val="0"/>
              </a:spcBef>
              <a:spcAft>
                <a:spcPts val="0"/>
              </a:spcAft>
              <a:buNone/>
            </a:pPr>
            <a:r>
              <a:rPr lang="en">
                <a:solidFill>
                  <a:schemeClr val="dk1"/>
                </a:solidFill>
              </a:rPr>
              <a:t>Paris: 14.1%</a:t>
            </a:r>
            <a:endParaRPr>
              <a:solidFill>
                <a:schemeClr val="dk1"/>
              </a:solidFill>
            </a:endParaRPr>
          </a:p>
          <a:p>
            <a:pPr indent="0" lvl="0" marL="0" rtl="0" algn="l">
              <a:spcBef>
                <a:spcPts val="0"/>
              </a:spcBef>
              <a:spcAft>
                <a:spcPts val="0"/>
              </a:spcAft>
              <a:buNone/>
            </a:pPr>
            <a:r>
              <a:rPr lang="en">
                <a:solidFill>
                  <a:schemeClr val="dk1"/>
                </a:solidFill>
              </a:rPr>
              <a:t>Lisbon: 21.4%</a:t>
            </a:r>
            <a:endParaRPr>
              <a:solidFill>
                <a:schemeClr val="dk1"/>
              </a:solidFill>
            </a:endParaRPr>
          </a:p>
          <a:p>
            <a:pPr indent="0" lvl="0" marL="0" rtl="0" algn="l">
              <a:spcBef>
                <a:spcPts val="0"/>
              </a:spcBef>
              <a:spcAft>
                <a:spcPts val="0"/>
              </a:spcAft>
              <a:buNone/>
            </a:pPr>
            <a:r>
              <a:rPr lang="en">
                <a:solidFill>
                  <a:schemeClr val="dk1"/>
                </a:solidFill>
              </a:rPr>
              <a:t>Athens: 42.9%</a:t>
            </a:r>
            <a:endParaRPr>
              <a:solidFill>
                <a:schemeClr val="dk1"/>
              </a:solidFill>
            </a:endParaRPr>
          </a:p>
          <a:p>
            <a:pPr indent="0" lvl="0" marL="0" rtl="0" algn="l">
              <a:spcBef>
                <a:spcPts val="0"/>
              </a:spcBef>
              <a:spcAft>
                <a:spcPts val="0"/>
              </a:spcAft>
              <a:buNone/>
            </a:pPr>
            <a:r>
              <a:rPr lang="en">
                <a:solidFill>
                  <a:schemeClr val="dk1"/>
                </a:solidFill>
              </a:rPr>
              <a:t>Vienna: 28.4%</a:t>
            </a:r>
            <a:endParaRPr>
              <a:solidFill>
                <a:schemeClr val="dk1"/>
              </a:solidFill>
            </a:endParaRPr>
          </a:p>
          <a:p>
            <a:pPr indent="0" lvl="0" marL="0" rtl="0" algn="l">
              <a:spcBef>
                <a:spcPts val="0"/>
              </a:spcBef>
              <a:spcAft>
                <a:spcPts val="0"/>
              </a:spcAft>
              <a:buNone/>
            </a:pPr>
            <a:r>
              <a:rPr lang="en">
                <a:solidFill>
                  <a:schemeClr val="dk1"/>
                </a:solidFill>
              </a:rPr>
              <a:t>Barcelona: 18.1%</a:t>
            </a:r>
            <a:endParaRPr>
              <a:solidFill>
                <a:schemeClr val="dk1"/>
              </a:solidFill>
            </a:endParaRPr>
          </a:p>
          <a:p>
            <a:pPr indent="0" lvl="0" marL="0" rtl="0" algn="l">
              <a:spcBef>
                <a:spcPts val="0"/>
              </a:spcBef>
              <a:spcAft>
                <a:spcPts val="0"/>
              </a:spcAft>
              <a:buNone/>
            </a:pPr>
            <a:r>
              <a:rPr lang="en">
                <a:solidFill>
                  <a:schemeClr val="dk1"/>
                </a:solidFill>
              </a:rPr>
              <a:t>Berlin: 25.7%</a:t>
            </a:r>
            <a:endParaRPr>
              <a:solidFill>
                <a:schemeClr val="dk1"/>
              </a:solidFill>
            </a:endParaRPr>
          </a:p>
          <a:p>
            <a:pPr indent="0" lvl="0" marL="0" rtl="0" algn="l">
              <a:spcBef>
                <a:spcPts val="0"/>
              </a:spcBef>
              <a:spcAft>
                <a:spcPts val="0"/>
              </a:spcAft>
              <a:buNone/>
            </a:pPr>
            <a:r>
              <a:rPr lang="en">
                <a:solidFill>
                  <a:schemeClr val="dk1"/>
                </a:solidFill>
              </a:rPr>
              <a:t>Amsterdam: 28.4%</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Samantha (Search Criteria)</a:t>
            </a:r>
            <a:endParaRPr>
              <a:latin typeface="Times New Roman"/>
              <a:ea typeface="Times New Roman"/>
              <a:cs typeface="Times New Roman"/>
              <a:sym typeface="Times New Roman"/>
            </a:endParaRPr>
          </a:p>
        </p:txBody>
      </p:sp>
      <p:sp>
        <p:nvSpPr>
          <p:cNvPr id="292" name="Google Shape;292;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Times New Roman"/>
                <a:ea typeface="Times New Roman"/>
                <a:cs typeface="Times New Roman"/>
                <a:sym typeface="Times New Roman"/>
              </a:rPr>
              <a:t>Price &amp; Public Transportation Agnostic</a:t>
            </a:r>
            <a:endParaRPr>
              <a:latin typeface="Times New Roman"/>
              <a:ea typeface="Times New Roman"/>
              <a:cs typeface="Times New Roman"/>
              <a:sym typeface="Times New Roman"/>
            </a:endParaRPr>
          </a:p>
          <a:p>
            <a:pPr indent="0" lvl="0" marL="0" rtl="0" algn="l">
              <a:spcBef>
                <a:spcPts val="1200"/>
              </a:spcBef>
              <a:spcAft>
                <a:spcPts val="0"/>
              </a:spcAft>
              <a:buNone/>
            </a:pPr>
            <a:r>
              <a:rPr lang="en">
                <a:latin typeface="Times New Roman"/>
                <a:ea typeface="Times New Roman"/>
                <a:cs typeface="Times New Roman"/>
                <a:sym typeface="Times New Roman"/>
              </a:rPr>
              <a:t>Hosts have room for improvement</a:t>
            </a:r>
            <a:endParaRPr>
              <a:latin typeface="Times New Roman"/>
              <a:ea typeface="Times New Roman"/>
              <a:cs typeface="Times New Roman"/>
              <a:sym typeface="Times New Roman"/>
            </a:endParaRPr>
          </a:p>
          <a:p>
            <a:pPr indent="0" lvl="0" marL="0" rtl="0" algn="l">
              <a:spcBef>
                <a:spcPts val="1200"/>
              </a:spcBef>
              <a:spcAft>
                <a:spcPts val="0"/>
              </a:spcAft>
              <a:buNone/>
            </a:pPr>
            <a:r>
              <a:t/>
            </a:r>
            <a:endParaRPr>
              <a:latin typeface="Times New Roman"/>
              <a:ea typeface="Times New Roman"/>
              <a:cs typeface="Times New Roman"/>
              <a:sym typeface="Times New Roman"/>
            </a:endParaRPr>
          </a:p>
          <a:p>
            <a:pPr indent="0" lvl="0" marL="0" rtl="0" algn="l">
              <a:spcBef>
                <a:spcPts val="1200"/>
              </a:spcBef>
              <a:spcAft>
                <a:spcPts val="1200"/>
              </a:spcAft>
              <a:buNone/>
            </a:pPr>
            <a:r>
              <a:t/>
            </a:r>
            <a:endParaRPr>
              <a:latin typeface="Times New Roman"/>
              <a:ea typeface="Times New Roman"/>
              <a:cs typeface="Times New Roman"/>
              <a:sym typeface="Times New Roman"/>
            </a:endParaRPr>
          </a:p>
        </p:txBody>
      </p:sp>
      <p:pic>
        <p:nvPicPr>
          <p:cNvPr id="293" name="Google Shape;293;p44"/>
          <p:cNvPicPr preferRelativeResize="0"/>
          <p:nvPr/>
        </p:nvPicPr>
        <p:blipFill>
          <a:blip r:embed="rId3">
            <a:alphaModFix/>
          </a:blip>
          <a:stretch>
            <a:fillRect/>
          </a:stretch>
        </p:blipFill>
        <p:spPr>
          <a:xfrm>
            <a:off x="7393033" y="0"/>
            <a:ext cx="1750966" cy="16119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Samantha (Search Criteria)</a:t>
            </a:r>
            <a:endParaRPr>
              <a:latin typeface="Times New Roman"/>
              <a:ea typeface="Times New Roman"/>
              <a:cs typeface="Times New Roman"/>
              <a:sym typeface="Times New Roman"/>
            </a:endParaRPr>
          </a:p>
        </p:txBody>
      </p:sp>
      <p:sp>
        <p:nvSpPr>
          <p:cNvPr id="299" name="Google Shape;299;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Times New Roman"/>
                <a:ea typeface="Times New Roman"/>
                <a:cs typeface="Times New Roman"/>
                <a:sym typeface="Times New Roman"/>
              </a:rPr>
              <a:t>Price &amp; Public Transportation Agnostic</a:t>
            </a:r>
            <a:endParaRPr>
              <a:latin typeface="Times New Roman"/>
              <a:ea typeface="Times New Roman"/>
              <a:cs typeface="Times New Roman"/>
              <a:sym typeface="Times New Roman"/>
            </a:endParaRPr>
          </a:p>
          <a:p>
            <a:pPr indent="0" lvl="0" marL="0" rtl="0" algn="l">
              <a:spcBef>
                <a:spcPts val="1200"/>
              </a:spcBef>
              <a:spcAft>
                <a:spcPts val="0"/>
              </a:spcAft>
              <a:buNone/>
            </a:pPr>
            <a:r>
              <a:rPr lang="en">
                <a:latin typeface="Times New Roman"/>
                <a:ea typeface="Times New Roman"/>
                <a:cs typeface="Times New Roman"/>
                <a:sym typeface="Times New Roman"/>
              </a:rPr>
              <a:t>Hosts have room for improvement</a:t>
            </a:r>
            <a:endParaRPr>
              <a:latin typeface="Times New Roman"/>
              <a:ea typeface="Times New Roman"/>
              <a:cs typeface="Times New Roman"/>
              <a:sym typeface="Times New Roman"/>
            </a:endParaRPr>
          </a:p>
          <a:p>
            <a:pPr indent="0" lvl="0" marL="0" rtl="0" algn="l">
              <a:spcBef>
                <a:spcPts val="1200"/>
              </a:spcBef>
              <a:spcAft>
                <a:spcPts val="0"/>
              </a:spcAft>
              <a:buNone/>
            </a:pPr>
            <a:r>
              <a:t/>
            </a:r>
            <a:endParaRPr>
              <a:latin typeface="Times New Roman"/>
              <a:ea typeface="Times New Roman"/>
              <a:cs typeface="Times New Roman"/>
              <a:sym typeface="Times New Roman"/>
            </a:endParaRPr>
          </a:p>
          <a:p>
            <a:pPr indent="0" lvl="0" marL="0" rtl="0" algn="l">
              <a:spcBef>
                <a:spcPts val="1200"/>
              </a:spcBef>
              <a:spcAft>
                <a:spcPts val="1200"/>
              </a:spcAft>
              <a:buNone/>
            </a:pPr>
            <a:r>
              <a:t/>
            </a:r>
            <a:endParaRPr>
              <a:latin typeface="Times New Roman"/>
              <a:ea typeface="Times New Roman"/>
              <a:cs typeface="Times New Roman"/>
              <a:sym typeface="Times New Roman"/>
            </a:endParaRPr>
          </a:p>
        </p:txBody>
      </p:sp>
      <p:pic>
        <p:nvPicPr>
          <p:cNvPr id="300" name="Google Shape;300;p45"/>
          <p:cNvPicPr preferRelativeResize="0"/>
          <p:nvPr/>
        </p:nvPicPr>
        <p:blipFill>
          <a:blip r:embed="rId3">
            <a:alphaModFix/>
          </a:blip>
          <a:stretch>
            <a:fillRect/>
          </a:stretch>
        </p:blipFill>
        <p:spPr>
          <a:xfrm>
            <a:off x="7393033" y="0"/>
            <a:ext cx="1750966" cy="1611925"/>
          </a:xfrm>
          <a:prstGeom prst="rect">
            <a:avLst/>
          </a:prstGeom>
          <a:noFill/>
          <a:ln>
            <a:noFill/>
          </a:ln>
        </p:spPr>
      </p:pic>
      <p:pic>
        <p:nvPicPr>
          <p:cNvPr id="301" name="Google Shape;301;p45"/>
          <p:cNvPicPr preferRelativeResize="0"/>
          <p:nvPr/>
        </p:nvPicPr>
        <p:blipFill>
          <a:blip r:embed="rId4">
            <a:alphaModFix/>
          </a:blip>
          <a:stretch>
            <a:fillRect/>
          </a:stretch>
        </p:blipFill>
        <p:spPr>
          <a:xfrm>
            <a:off x="3674546" y="2319525"/>
            <a:ext cx="5271699" cy="2482325"/>
          </a:xfrm>
          <a:prstGeom prst="rect">
            <a:avLst/>
          </a:prstGeom>
          <a:noFill/>
          <a:ln>
            <a:noFill/>
          </a:ln>
        </p:spPr>
      </p:pic>
      <p:sp>
        <p:nvSpPr>
          <p:cNvPr id="302" name="Google Shape;302;p45"/>
          <p:cNvSpPr/>
          <p:nvPr/>
        </p:nvSpPr>
        <p:spPr>
          <a:xfrm>
            <a:off x="8188075" y="2017800"/>
            <a:ext cx="887400" cy="29235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6B8AF"/>
              </a:solidFill>
            </a:endParaRPr>
          </a:p>
        </p:txBody>
      </p:sp>
      <p:sp>
        <p:nvSpPr>
          <p:cNvPr id="303" name="Google Shape;303;p45"/>
          <p:cNvSpPr/>
          <p:nvPr/>
        </p:nvSpPr>
        <p:spPr>
          <a:xfrm>
            <a:off x="4203025" y="2017800"/>
            <a:ext cx="887400" cy="29898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6B8AF"/>
              </a:solidFill>
            </a:endParaRPr>
          </a:p>
        </p:txBody>
      </p:sp>
      <p:pic>
        <p:nvPicPr>
          <p:cNvPr id="304" name="Google Shape;304;p45"/>
          <p:cNvPicPr preferRelativeResize="0"/>
          <p:nvPr/>
        </p:nvPicPr>
        <p:blipFill>
          <a:blip r:embed="rId5">
            <a:alphaModFix/>
          </a:blip>
          <a:stretch>
            <a:fillRect/>
          </a:stretch>
        </p:blipFill>
        <p:spPr>
          <a:xfrm>
            <a:off x="141700" y="2319525"/>
            <a:ext cx="3532850" cy="25498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Amsterdam vs. Paris</a:t>
            </a:r>
            <a:endParaRPr/>
          </a:p>
        </p:txBody>
      </p:sp>
      <p:sp>
        <p:nvSpPr>
          <p:cNvPr id="310" name="Google Shape;310;p46"/>
          <p:cNvSpPr txBox="1"/>
          <p:nvPr>
            <p:ph idx="1" type="body"/>
          </p:nvPr>
        </p:nvSpPr>
        <p:spPr>
          <a:xfrm>
            <a:off x="311700" y="1017725"/>
            <a:ext cx="8520600" cy="3551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Paris is very commutable via metro</a:t>
            </a:r>
            <a:endParaRPr/>
          </a:p>
          <a:p>
            <a:pPr indent="-342900" lvl="0" marL="457200" rtl="0" algn="l">
              <a:spcBef>
                <a:spcPts val="0"/>
              </a:spcBef>
              <a:spcAft>
                <a:spcPts val="0"/>
              </a:spcAft>
              <a:buSzPts val="1800"/>
              <a:buChar char="-"/>
            </a:pPr>
            <a:r>
              <a:rPr lang="en"/>
              <a:t>Amsterdam is </a:t>
            </a:r>
            <a:r>
              <a:rPr lang="en"/>
              <a:t>very commutable via car</a:t>
            </a:r>
            <a:endParaRPr/>
          </a:p>
        </p:txBody>
      </p:sp>
      <p:pic>
        <p:nvPicPr>
          <p:cNvPr id="311" name="Google Shape;311;p46"/>
          <p:cNvPicPr preferRelativeResize="0"/>
          <p:nvPr/>
        </p:nvPicPr>
        <p:blipFill>
          <a:blip r:embed="rId3">
            <a:alphaModFix/>
          </a:blip>
          <a:stretch>
            <a:fillRect/>
          </a:stretch>
        </p:blipFill>
        <p:spPr>
          <a:xfrm>
            <a:off x="83275" y="1900700"/>
            <a:ext cx="5119774" cy="3129249"/>
          </a:xfrm>
          <a:prstGeom prst="rect">
            <a:avLst/>
          </a:prstGeom>
          <a:noFill/>
          <a:ln>
            <a:noFill/>
          </a:ln>
        </p:spPr>
      </p:pic>
      <p:pic>
        <p:nvPicPr>
          <p:cNvPr id="312" name="Google Shape;312;p46"/>
          <p:cNvPicPr preferRelativeResize="0"/>
          <p:nvPr/>
        </p:nvPicPr>
        <p:blipFill>
          <a:blip r:embed="rId4">
            <a:alphaModFix/>
          </a:blip>
          <a:stretch>
            <a:fillRect/>
          </a:stretch>
        </p:blipFill>
        <p:spPr>
          <a:xfrm>
            <a:off x="5203050" y="897794"/>
            <a:ext cx="3894074" cy="3989107"/>
          </a:xfrm>
          <a:prstGeom prst="rect">
            <a:avLst/>
          </a:prstGeom>
          <a:noFill/>
          <a:ln>
            <a:noFill/>
          </a:ln>
        </p:spPr>
      </p:pic>
      <p:pic>
        <p:nvPicPr>
          <p:cNvPr id="313" name="Google Shape;313;p46"/>
          <p:cNvPicPr preferRelativeResize="0"/>
          <p:nvPr/>
        </p:nvPicPr>
        <p:blipFill>
          <a:blip r:embed="rId5">
            <a:alphaModFix/>
          </a:blip>
          <a:stretch>
            <a:fillRect/>
          </a:stretch>
        </p:blipFill>
        <p:spPr>
          <a:xfrm>
            <a:off x="7393033" y="0"/>
            <a:ext cx="1750966" cy="16119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Samantha</a:t>
            </a:r>
            <a:endParaRPr>
              <a:latin typeface="Times New Roman"/>
              <a:ea typeface="Times New Roman"/>
              <a:cs typeface="Times New Roman"/>
              <a:sym typeface="Times New Roman"/>
            </a:endParaRPr>
          </a:p>
        </p:txBody>
      </p:sp>
      <p:sp>
        <p:nvSpPr>
          <p:cNvPr id="319" name="Google Shape;319;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Times New Roman"/>
                <a:ea typeface="Times New Roman"/>
                <a:cs typeface="Times New Roman"/>
                <a:sym typeface="Times New Roman"/>
              </a:rPr>
              <a:t>Recommendation: Amsterdam!</a:t>
            </a:r>
            <a:endParaRPr b="1">
              <a:latin typeface="Times New Roman"/>
              <a:ea typeface="Times New Roman"/>
              <a:cs typeface="Times New Roman"/>
              <a:sym typeface="Times New Roman"/>
            </a:endParaRPr>
          </a:p>
          <a:p>
            <a:pPr indent="-342900" lvl="0" marL="457200" rtl="0" algn="l">
              <a:spcBef>
                <a:spcPts val="1200"/>
              </a:spcBef>
              <a:spcAft>
                <a:spcPts val="0"/>
              </a:spcAft>
              <a:buSzPts val="1800"/>
              <a:buFont typeface="Times New Roman"/>
              <a:buChar char="-"/>
            </a:pPr>
            <a:r>
              <a:rPr lang="en">
                <a:latin typeface="Times New Roman"/>
                <a:ea typeface="Times New Roman"/>
                <a:cs typeface="Times New Roman"/>
                <a:sym typeface="Times New Roman"/>
              </a:rPr>
              <a:t>Price Agnostic</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Amsterdam has t</a:t>
            </a:r>
            <a:r>
              <a:rPr lang="en">
                <a:latin typeface="Times New Roman"/>
                <a:ea typeface="Times New Roman"/>
                <a:cs typeface="Times New Roman"/>
                <a:sym typeface="Times New Roman"/>
              </a:rPr>
              <a:t>he</a:t>
            </a:r>
            <a:r>
              <a:rPr lang="en" sz="1400">
                <a:latin typeface="Times New Roman"/>
                <a:ea typeface="Times New Roman"/>
                <a:cs typeface="Times New Roman"/>
                <a:sym typeface="Times New Roman"/>
              </a:rPr>
              <a:t> most expensive </a:t>
            </a:r>
            <a:r>
              <a:rPr lang="en">
                <a:latin typeface="Times New Roman"/>
                <a:ea typeface="Times New Roman"/>
                <a:cs typeface="Times New Roman"/>
                <a:sym typeface="Times New Roman"/>
              </a:rPr>
              <a:t>accommodation, </a:t>
            </a:r>
            <a:r>
              <a:rPr lang="en" sz="1400">
                <a:latin typeface="Times New Roman"/>
                <a:ea typeface="Times New Roman"/>
                <a:cs typeface="Times New Roman"/>
                <a:sym typeface="Times New Roman"/>
              </a:rPr>
              <a:t>highest average median price, after Paris.</a:t>
            </a:r>
            <a:endParaRPr sz="1400">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Doesn’t need to be close to metro because she can uber everywhere!</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Hosts have room for improvement</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Superhost system provides a good opportunity to give back</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Believes the Airbnb superhost system is elitist and she wants to give opportunities to inexperienced hosts. </a:t>
            </a:r>
            <a:endParaRPr>
              <a:latin typeface="Times New Roman"/>
              <a:ea typeface="Times New Roman"/>
              <a:cs typeface="Times New Roman"/>
              <a:sym typeface="Times New Roman"/>
            </a:endParaRPr>
          </a:p>
          <a:p>
            <a:pPr indent="0" lvl="0" marL="0" rtl="0" algn="l">
              <a:spcBef>
                <a:spcPts val="1200"/>
              </a:spcBef>
              <a:spcAft>
                <a:spcPts val="1200"/>
              </a:spcAft>
              <a:buNone/>
            </a:pPr>
            <a:r>
              <a:rPr lang="en">
                <a:latin typeface="Times New Roman"/>
                <a:ea typeface="Times New Roman"/>
                <a:cs typeface="Times New Roman"/>
                <a:sym typeface="Times New Roman"/>
              </a:rPr>
              <a:t>Paris was my hypothesis, but the data didn’t support that!</a:t>
            </a:r>
            <a:endParaRPr>
              <a:latin typeface="Times New Roman"/>
              <a:ea typeface="Times New Roman"/>
              <a:cs typeface="Times New Roman"/>
              <a:sym typeface="Times New Roman"/>
            </a:endParaRPr>
          </a:p>
        </p:txBody>
      </p:sp>
      <p:pic>
        <p:nvPicPr>
          <p:cNvPr id="320" name="Google Shape;320;p47"/>
          <p:cNvPicPr preferRelativeResize="0"/>
          <p:nvPr/>
        </p:nvPicPr>
        <p:blipFill>
          <a:blip r:embed="rId3">
            <a:alphaModFix/>
          </a:blip>
          <a:stretch>
            <a:fillRect/>
          </a:stretch>
        </p:blipFill>
        <p:spPr>
          <a:xfrm>
            <a:off x="7393033" y="0"/>
            <a:ext cx="1750966" cy="16119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Group of College Students (Search Criteria)</a:t>
            </a:r>
            <a:endParaRPr>
              <a:latin typeface="Times New Roman"/>
              <a:ea typeface="Times New Roman"/>
              <a:cs typeface="Times New Roman"/>
              <a:sym typeface="Times New Roman"/>
            </a:endParaRPr>
          </a:p>
        </p:txBody>
      </p:sp>
      <p:sp>
        <p:nvSpPr>
          <p:cNvPr id="326" name="Google Shape;326;p48"/>
          <p:cNvSpPr txBox="1"/>
          <p:nvPr>
            <p:ph idx="1" type="body"/>
          </p:nvPr>
        </p:nvSpPr>
        <p:spPr>
          <a:xfrm>
            <a:off x="311700" y="1152475"/>
            <a:ext cx="8520600" cy="3753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Proximity to city center</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Entire home and apartment options</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Price Flexibility</a:t>
            </a:r>
            <a:endParaRPr>
              <a:latin typeface="Times New Roman"/>
              <a:ea typeface="Times New Roman"/>
              <a:cs typeface="Times New Roman"/>
              <a:sym typeface="Times New Roman"/>
            </a:endParaRPr>
          </a:p>
        </p:txBody>
      </p:sp>
      <p:pic>
        <p:nvPicPr>
          <p:cNvPr id="327" name="Google Shape;327;p48"/>
          <p:cNvPicPr preferRelativeResize="0"/>
          <p:nvPr/>
        </p:nvPicPr>
        <p:blipFill>
          <a:blip r:embed="rId3">
            <a:alphaModFix/>
          </a:blip>
          <a:stretch>
            <a:fillRect/>
          </a:stretch>
        </p:blipFill>
        <p:spPr>
          <a:xfrm>
            <a:off x="6199275" y="-6"/>
            <a:ext cx="2944725" cy="16119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Where are room types located in each city?</a:t>
            </a:r>
            <a:endParaRPr/>
          </a:p>
        </p:txBody>
      </p:sp>
      <p:sp>
        <p:nvSpPr>
          <p:cNvPr id="333" name="Google Shape;333;p49"/>
          <p:cNvSpPr txBox="1"/>
          <p:nvPr>
            <p:ph idx="1" type="body"/>
          </p:nvPr>
        </p:nvSpPr>
        <p:spPr>
          <a:xfrm>
            <a:off x="5727400" y="1397900"/>
            <a:ext cx="3287400" cy="3178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4" name="Google Shape;334;p49"/>
          <p:cNvPicPr preferRelativeResize="0"/>
          <p:nvPr/>
        </p:nvPicPr>
        <p:blipFill>
          <a:blip r:embed="rId3">
            <a:alphaModFix/>
          </a:blip>
          <a:stretch>
            <a:fillRect/>
          </a:stretch>
        </p:blipFill>
        <p:spPr>
          <a:xfrm>
            <a:off x="0" y="1332150"/>
            <a:ext cx="5629874" cy="34592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0"/>
          <p:cNvSpPr txBox="1"/>
          <p:nvPr>
            <p:ph type="title"/>
          </p:nvPr>
        </p:nvSpPr>
        <p:spPr>
          <a:xfrm>
            <a:off x="311700" y="715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Where are</a:t>
            </a:r>
            <a:r>
              <a:rPr lang="en"/>
              <a:t> entire home/apt listings closest to the center?</a:t>
            </a:r>
            <a:endParaRPr/>
          </a:p>
          <a:p>
            <a:pPr indent="0" lvl="0" marL="0" rtl="0" algn="l">
              <a:spcBef>
                <a:spcPts val="0"/>
              </a:spcBef>
              <a:spcAft>
                <a:spcPts val="0"/>
              </a:spcAft>
              <a:buNone/>
            </a:pPr>
            <a:r>
              <a:t/>
            </a:r>
            <a:endParaRPr/>
          </a:p>
        </p:txBody>
      </p:sp>
      <p:sp>
        <p:nvSpPr>
          <p:cNvPr id="340" name="Google Shape;340;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41" name="Google Shape;341;p50"/>
          <p:cNvPicPr preferRelativeResize="0"/>
          <p:nvPr/>
        </p:nvPicPr>
        <p:blipFill>
          <a:blip r:embed="rId3">
            <a:alphaModFix/>
          </a:blip>
          <a:stretch>
            <a:fillRect/>
          </a:stretch>
        </p:blipFill>
        <p:spPr>
          <a:xfrm>
            <a:off x="7684350" y="-3"/>
            <a:ext cx="1459651" cy="799000"/>
          </a:xfrm>
          <a:prstGeom prst="rect">
            <a:avLst/>
          </a:prstGeom>
          <a:noFill/>
          <a:ln>
            <a:noFill/>
          </a:ln>
        </p:spPr>
      </p:pic>
      <p:pic>
        <p:nvPicPr>
          <p:cNvPr id="342" name="Google Shape;342;p50"/>
          <p:cNvPicPr preferRelativeResize="0"/>
          <p:nvPr/>
        </p:nvPicPr>
        <p:blipFill>
          <a:blip r:embed="rId4">
            <a:alphaModFix/>
          </a:blip>
          <a:stretch>
            <a:fillRect/>
          </a:stretch>
        </p:blipFill>
        <p:spPr>
          <a:xfrm>
            <a:off x="205950" y="1289325"/>
            <a:ext cx="5535269" cy="3416401"/>
          </a:xfrm>
          <a:prstGeom prst="rect">
            <a:avLst/>
          </a:prstGeom>
          <a:noFill/>
          <a:ln>
            <a:noFill/>
          </a:ln>
        </p:spPr>
      </p:pic>
      <p:sp>
        <p:nvSpPr>
          <p:cNvPr id="343" name="Google Shape;343;p50"/>
          <p:cNvSpPr/>
          <p:nvPr/>
        </p:nvSpPr>
        <p:spPr>
          <a:xfrm>
            <a:off x="399350" y="1543950"/>
            <a:ext cx="2530800" cy="3066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Times New Roman"/>
                <a:ea typeface="Times New Roman"/>
                <a:cs typeface="Times New Roman"/>
                <a:sym typeface="Times New Roman"/>
              </a:rPr>
              <a:t>What is the price of a</a:t>
            </a:r>
            <a:r>
              <a:rPr lang="en">
                <a:latin typeface="Times New Roman"/>
                <a:ea typeface="Times New Roman"/>
                <a:cs typeface="Times New Roman"/>
                <a:sym typeface="Times New Roman"/>
              </a:rPr>
              <a:t> room based on its city and type?</a:t>
            </a:r>
            <a:endParaRPr>
              <a:latin typeface="Times New Roman"/>
              <a:ea typeface="Times New Roman"/>
              <a:cs typeface="Times New Roman"/>
              <a:sym typeface="Times New Roman"/>
            </a:endParaRPr>
          </a:p>
        </p:txBody>
      </p:sp>
      <p:sp>
        <p:nvSpPr>
          <p:cNvPr id="349" name="Google Shape;349;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50" name="Google Shape;350;p51"/>
          <p:cNvPicPr preferRelativeResize="0"/>
          <p:nvPr/>
        </p:nvPicPr>
        <p:blipFill>
          <a:blip r:embed="rId3">
            <a:alphaModFix/>
          </a:blip>
          <a:stretch>
            <a:fillRect/>
          </a:stretch>
        </p:blipFill>
        <p:spPr>
          <a:xfrm>
            <a:off x="162150" y="1241300"/>
            <a:ext cx="6107387" cy="3298299"/>
          </a:xfrm>
          <a:prstGeom prst="rect">
            <a:avLst/>
          </a:prstGeom>
          <a:noFill/>
          <a:ln>
            <a:noFill/>
          </a:ln>
        </p:spPr>
      </p:pic>
      <p:sp>
        <p:nvSpPr>
          <p:cNvPr id="351" name="Google Shape;351;p51"/>
          <p:cNvSpPr/>
          <p:nvPr/>
        </p:nvSpPr>
        <p:spPr>
          <a:xfrm>
            <a:off x="359350" y="2500725"/>
            <a:ext cx="4630500" cy="3504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6"/>
          <p:cNvSpPr txBox="1"/>
          <p:nvPr>
            <p:ph type="title"/>
          </p:nvPr>
        </p:nvSpPr>
        <p:spPr>
          <a:xfrm>
            <a:off x="311700" y="24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How can Airbnb data </a:t>
            </a:r>
            <a:r>
              <a:rPr lang="en">
                <a:latin typeface="Times New Roman"/>
                <a:ea typeface="Times New Roman"/>
                <a:cs typeface="Times New Roman"/>
                <a:sym typeface="Times New Roman"/>
              </a:rPr>
              <a:t>inform</a:t>
            </a:r>
            <a:r>
              <a:rPr lang="en">
                <a:latin typeface="Times New Roman"/>
                <a:ea typeface="Times New Roman"/>
                <a:cs typeface="Times New Roman"/>
                <a:sym typeface="Times New Roman"/>
              </a:rPr>
              <a:t> travel plans</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(Living arrangement are just as important as what’s in the city)</a:t>
            </a:r>
            <a:endParaRPr sz="1300">
              <a:latin typeface="Times New Roman"/>
              <a:ea typeface="Times New Roman"/>
              <a:cs typeface="Times New Roman"/>
              <a:sym typeface="Times New Roman"/>
            </a:endParaRPr>
          </a:p>
        </p:txBody>
      </p:sp>
      <p:sp>
        <p:nvSpPr>
          <p:cNvPr id="92" name="Google Shape;92;p16"/>
          <p:cNvSpPr txBox="1"/>
          <p:nvPr>
            <p:ph idx="1" type="body"/>
          </p:nvPr>
        </p:nvSpPr>
        <p:spPr>
          <a:xfrm>
            <a:off x="107900" y="803300"/>
            <a:ext cx="5970000" cy="4274100"/>
          </a:xfrm>
          <a:prstGeom prst="rect">
            <a:avLst/>
          </a:prstGeom>
        </p:spPr>
        <p:txBody>
          <a:bodyPr anchorCtr="0" anchor="t" bIns="91425" lIns="91425" spcFirstLastPara="1" rIns="91425" wrap="square" tIns="91425">
            <a:normAutofit fontScale="92500" lnSpcReduction="20000"/>
          </a:bodyPr>
          <a:lstStyle/>
          <a:p>
            <a:pPr indent="0" lvl="0" marL="0" rtl="0" algn="l">
              <a:lnSpc>
                <a:spcPct val="100000"/>
              </a:lnSpc>
              <a:spcBef>
                <a:spcPts val="0"/>
              </a:spcBef>
              <a:spcAft>
                <a:spcPts val="0"/>
              </a:spcAft>
              <a:buNone/>
            </a:pPr>
            <a:r>
              <a:rPr b="1" lang="en" sz="1700" u="sng">
                <a:latin typeface="Times New Roman"/>
                <a:ea typeface="Times New Roman"/>
                <a:cs typeface="Times New Roman"/>
                <a:sym typeface="Times New Roman"/>
              </a:rPr>
              <a:t>User Profiles:</a:t>
            </a:r>
            <a:endParaRPr b="1" sz="1700" u="sng">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 sz="1700">
                <a:latin typeface="Times New Roman"/>
                <a:ea typeface="Times New Roman"/>
                <a:cs typeface="Times New Roman"/>
                <a:sym typeface="Times New Roman"/>
              </a:rPr>
              <a:t>A- </a:t>
            </a:r>
            <a:r>
              <a:rPr lang="en" sz="1700">
                <a:latin typeface="Times New Roman"/>
                <a:ea typeface="Times New Roman"/>
                <a:cs typeface="Times New Roman"/>
                <a:sym typeface="Times New Roman"/>
              </a:rPr>
              <a:t>Michael</a:t>
            </a:r>
            <a:r>
              <a:rPr lang="en" sz="1700">
                <a:latin typeface="Times New Roman"/>
                <a:ea typeface="Times New Roman"/>
                <a:cs typeface="Times New Roman"/>
                <a:sym typeface="Times New Roman"/>
              </a:rPr>
              <a:t> - </a:t>
            </a:r>
            <a:r>
              <a:rPr lang="en" sz="1700">
                <a:latin typeface="Times New Roman"/>
                <a:ea typeface="Times New Roman"/>
                <a:cs typeface="Times New Roman"/>
                <a:sym typeface="Times New Roman"/>
              </a:rPr>
              <a:t>eccentric</a:t>
            </a:r>
            <a:r>
              <a:rPr lang="en" sz="1700">
                <a:latin typeface="Times New Roman"/>
                <a:ea typeface="Times New Roman"/>
                <a:cs typeface="Times New Roman"/>
                <a:sym typeface="Times New Roman"/>
              </a:rPr>
              <a:t> artist, </a:t>
            </a:r>
            <a:r>
              <a:rPr lang="en" sz="1700">
                <a:latin typeface="Times New Roman"/>
                <a:ea typeface="Times New Roman"/>
                <a:cs typeface="Times New Roman"/>
                <a:sym typeface="Times New Roman"/>
              </a:rPr>
              <a:t>germaphobe, likes staying close to the city center, likes a lot of space, loner who keeps to himself, has trust issues, no savings, only has time to travel during the weekends, very efficient with his time and doesn’t want to spend a lot of time commuting</a:t>
            </a:r>
            <a:endParaRPr sz="1700">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 sz="1700">
                <a:latin typeface="Times New Roman"/>
                <a:ea typeface="Times New Roman"/>
                <a:cs typeface="Times New Roman"/>
                <a:sym typeface="Times New Roman"/>
              </a:rPr>
              <a:t>B- Samantha - </a:t>
            </a:r>
            <a:r>
              <a:rPr lang="en" sz="1700">
                <a:latin typeface="Times New Roman"/>
                <a:ea typeface="Times New Roman"/>
                <a:cs typeface="Times New Roman"/>
                <a:sym typeface="Times New Roman"/>
              </a:rPr>
              <a:t>Tech professional, has a lot of money, likes to travel on the weekdays, mixes business with travel (visits her clients), prefers remote working, she is a big spender &amp; attracted to luxury, but does what she can to give back to less fortunate because of her humble upbringing</a:t>
            </a:r>
            <a:endParaRPr sz="1700">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 sz="1700">
                <a:latin typeface="Times New Roman"/>
                <a:ea typeface="Times New Roman"/>
                <a:cs typeface="Times New Roman"/>
                <a:sym typeface="Times New Roman"/>
              </a:rPr>
              <a:t>C- </a:t>
            </a:r>
            <a:r>
              <a:rPr lang="en" sz="1700">
                <a:latin typeface="Times New Roman"/>
                <a:ea typeface="Times New Roman"/>
                <a:cs typeface="Times New Roman"/>
                <a:sym typeface="Times New Roman"/>
              </a:rPr>
              <a:t>Group of college students at Data Science Academy - traveling together in a co-ed/mixed gender fraternity, socially aware (some have rich parents but some do not), they prefer going out and drinking, like sticking together and going out in evenings with large groups of peers, spring break and summer trips</a:t>
            </a:r>
            <a:endParaRPr sz="1700">
              <a:latin typeface="Times New Roman"/>
              <a:ea typeface="Times New Roman"/>
              <a:cs typeface="Times New Roman"/>
              <a:sym typeface="Times New Roman"/>
            </a:endParaRPr>
          </a:p>
          <a:p>
            <a:pPr indent="0" lvl="0" marL="0" rtl="0" algn="l">
              <a:lnSpc>
                <a:spcPct val="100000"/>
              </a:lnSpc>
              <a:spcBef>
                <a:spcPts val="1200"/>
              </a:spcBef>
              <a:spcAft>
                <a:spcPts val="1200"/>
              </a:spcAft>
              <a:buNone/>
            </a:pPr>
            <a:r>
              <a:t/>
            </a:r>
            <a:endParaRPr sz="2200">
              <a:latin typeface="Times New Roman"/>
              <a:ea typeface="Times New Roman"/>
              <a:cs typeface="Times New Roman"/>
              <a:sym typeface="Times New Roman"/>
            </a:endParaRPr>
          </a:p>
        </p:txBody>
      </p:sp>
      <p:pic>
        <p:nvPicPr>
          <p:cNvPr id="93" name="Google Shape;93;p16"/>
          <p:cNvPicPr preferRelativeResize="0"/>
          <p:nvPr/>
        </p:nvPicPr>
        <p:blipFill>
          <a:blip r:embed="rId3">
            <a:alphaModFix/>
          </a:blip>
          <a:stretch>
            <a:fillRect/>
          </a:stretch>
        </p:blipFill>
        <p:spPr>
          <a:xfrm>
            <a:off x="7652100" y="0"/>
            <a:ext cx="1444550" cy="1967975"/>
          </a:xfrm>
          <a:prstGeom prst="rect">
            <a:avLst/>
          </a:prstGeom>
          <a:noFill/>
          <a:ln>
            <a:noFill/>
          </a:ln>
        </p:spPr>
      </p:pic>
      <p:pic>
        <p:nvPicPr>
          <p:cNvPr id="94" name="Google Shape;94;p16"/>
          <p:cNvPicPr preferRelativeResize="0"/>
          <p:nvPr/>
        </p:nvPicPr>
        <p:blipFill>
          <a:blip r:embed="rId4">
            <a:alphaModFix/>
          </a:blip>
          <a:stretch>
            <a:fillRect/>
          </a:stretch>
        </p:blipFill>
        <p:spPr>
          <a:xfrm>
            <a:off x="7393033" y="1867225"/>
            <a:ext cx="1750966" cy="1611925"/>
          </a:xfrm>
          <a:prstGeom prst="rect">
            <a:avLst/>
          </a:prstGeom>
          <a:noFill/>
          <a:ln>
            <a:noFill/>
          </a:ln>
        </p:spPr>
      </p:pic>
      <p:pic>
        <p:nvPicPr>
          <p:cNvPr id="95" name="Google Shape;95;p16"/>
          <p:cNvPicPr preferRelativeResize="0"/>
          <p:nvPr/>
        </p:nvPicPr>
        <p:blipFill>
          <a:blip r:embed="rId5">
            <a:alphaModFix/>
          </a:blip>
          <a:stretch>
            <a:fillRect/>
          </a:stretch>
        </p:blipFill>
        <p:spPr>
          <a:xfrm>
            <a:off x="6151925" y="3539294"/>
            <a:ext cx="2944725" cy="16119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2"/>
          <p:cNvSpPr txBox="1"/>
          <p:nvPr>
            <p:ph type="title"/>
          </p:nvPr>
        </p:nvSpPr>
        <p:spPr>
          <a:xfrm>
            <a:off x="311700" y="2381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Entire home/apt &lt;1 mile from city center</a:t>
            </a:r>
            <a:endParaRPr>
              <a:latin typeface="Times New Roman"/>
              <a:ea typeface="Times New Roman"/>
              <a:cs typeface="Times New Roman"/>
              <a:sym typeface="Times New Roman"/>
            </a:endParaRPr>
          </a:p>
        </p:txBody>
      </p:sp>
      <p:sp>
        <p:nvSpPr>
          <p:cNvPr id="357" name="Google Shape;357;p52"/>
          <p:cNvSpPr txBox="1"/>
          <p:nvPr>
            <p:ph idx="1" type="body"/>
          </p:nvPr>
        </p:nvSpPr>
        <p:spPr>
          <a:xfrm>
            <a:off x="24388" y="662625"/>
            <a:ext cx="7322100" cy="57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Budapest lowest median price &amp; shortest </a:t>
            </a:r>
            <a:r>
              <a:rPr lang="en">
                <a:latin typeface="Times New Roman"/>
                <a:ea typeface="Times New Roman"/>
                <a:cs typeface="Times New Roman"/>
                <a:sym typeface="Times New Roman"/>
              </a:rPr>
              <a:t>distribution</a:t>
            </a:r>
            <a:endParaRPr>
              <a:latin typeface="Times New Roman"/>
              <a:ea typeface="Times New Roman"/>
              <a:cs typeface="Times New Roman"/>
              <a:sym typeface="Times New Roman"/>
            </a:endParaRPr>
          </a:p>
        </p:txBody>
      </p:sp>
      <p:pic>
        <p:nvPicPr>
          <p:cNvPr id="358" name="Google Shape;358;p52"/>
          <p:cNvPicPr preferRelativeResize="0"/>
          <p:nvPr/>
        </p:nvPicPr>
        <p:blipFill>
          <a:blip r:embed="rId3">
            <a:alphaModFix/>
          </a:blip>
          <a:stretch>
            <a:fillRect/>
          </a:stretch>
        </p:blipFill>
        <p:spPr>
          <a:xfrm>
            <a:off x="6429174" y="810850"/>
            <a:ext cx="2714825" cy="1049000"/>
          </a:xfrm>
          <a:prstGeom prst="rect">
            <a:avLst/>
          </a:prstGeom>
          <a:noFill/>
          <a:ln>
            <a:noFill/>
          </a:ln>
        </p:spPr>
      </p:pic>
      <p:pic>
        <p:nvPicPr>
          <p:cNvPr id="359" name="Google Shape;359;p52"/>
          <p:cNvPicPr preferRelativeResize="0"/>
          <p:nvPr/>
        </p:nvPicPr>
        <p:blipFill>
          <a:blip r:embed="rId4">
            <a:alphaModFix/>
          </a:blip>
          <a:stretch>
            <a:fillRect/>
          </a:stretch>
        </p:blipFill>
        <p:spPr>
          <a:xfrm>
            <a:off x="7662709" y="-3"/>
            <a:ext cx="1481291" cy="810850"/>
          </a:xfrm>
          <a:prstGeom prst="rect">
            <a:avLst/>
          </a:prstGeom>
          <a:noFill/>
          <a:ln>
            <a:noFill/>
          </a:ln>
        </p:spPr>
      </p:pic>
      <p:pic>
        <p:nvPicPr>
          <p:cNvPr id="360" name="Google Shape;360;p52"/>
          <p:cNvPicPr preferRelativeResize="0"/>
          <p:nvPr/>
        </p:nvPicPr>
        <p:blipFill>
          <a:blip r:embed="rId5">
            <a:alphaModFix/>
          </a:blip>
          <a:stretch>
            <a:fillRect/>
          </a:stretch>
        </p:blipFill>
        <p:spPr>
          <a:xfrm>
            <a:off x="152400" y="1387725"/>
            <a:ext cx="6124373" cy="3325247"/>
          </a:xfrm>
          <a:prstGeom prst="rect">
            <a:avLst/>
          </a:prstGeom>
          <a:noFill/>
          <a:ln>
            <a:noFill/>
          </a:ln>
        </p:spPr>
      </p:pic>
      <p:sp>
        <p:nvSpPr>
          <p:cNvPr id="361" name="Google Shape;361;p52"/>
          <p:cNvSpPr/>
          <p:nvPr/>
        </p:nvSpPr>
        <p:spPr>
          <a:xfrm>
            <a:off x="855950" y="2602975"/>
            <a:ext cx="4564800" cy="4527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362" name="Google Shape;362;p52"/>
          <p:cNvSpPr/>
          <p:nvPr/>
        </p:nvSpPr>
        <p:spPr>
          <a:xfrm>
            <a:off x="7925775" y="1287275"/>
            <a:ext cx="664500" cy="5727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Group of College Students</a:t>
            </a:r>
            <a:endParaRPr>
              <a:latin typeface="Times New Roman"/>
              <a:ea typeface="Times New Roman"/>
              <a:cs typeface="Times New Roman"/>
              <a:sym typeface="Times New Roman"/>
            </a:endParaRPr>
          </a:p>
        </p:txBody>
      </p:sp>
      <p:sp>
        <p:nvSpPr>
          <p:cNvPr id="368" name="Google Shape;368;p53"/>
          <p:cNvSpPr txBox="1"/>
          <p:nvPr>
            <p:ph idx="1" type="body"/>
          </p:nvPr>
        </p:nvSpPr>
        <p:spPr>
          <a:xfrm>
            <a:off x="311700" y="1152475"/>
            <a:ext cx="8520600" cy="3753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latin typeface="Times New Roman"/>
                <a:ea typeface="Times New Roman"/>
                <a:cs typeface="Times New Roman"/>
                <a:sym typeface="Times New Roman"/>
              </a:rPr>
              <a:t>Recommendation: Budapest!</a:t>
            </a:r>
            <a:endParaRPr b="1">
              <a:latin typeface="Times New Roman"/>
              <a:ea typeface="Times New Roman"/>
              <a:cs typeface="Times New Roman"/>
              <a:sym typeface="Times New Roman"/>
            </a:endParaRPr>
          </a:p>
          <a:p>
            <a:pPr indent="-342900" lvl="0" marL="457200" rtl="0" algn="l">
              <a:spcBef>
                <a:spcPts val="1200"/>
              </a:spcBef>
              <a:spcAft>
                <a:spcPts val="0"/>
              </a:spcAft>
              <a:buSzPts val="1800"/>
              <a:buFont typeface="Times New Roman"/>
              <a:buChar char="-"/>
            </a:pPr>
            <a:r>
              <a:rPr lang="en">
                <a:latin typeface="Times New Roman"/>
                <a:ea typeface="Times New Roman"/>
                <a:cs typeface="Times New Roman"/>
                <a:sym typeface="Times New Roman"/>
              </a:rPr>
              <a:t>Proximity to city center</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Bar hopping and moving around by foot</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Public Transportation</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Nightlife (Going out and staying out late)</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Meet other young people</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Entire home and apartment options</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Walking</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Drink a lot</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Space to hang out in large groups</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Price Flexibility</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Affordable for everyone! Little variation in the price per room type</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Students with less financial support who might want to stay alone or be in shared room have that option</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Cheap Beer</a:t>
            </a:r>
            <a:endParaRPr>
              <a:latin typeface="Times New Roman"/>
              <a:ea typeface="Times New Roman"/>
              <a:cs typeface="Times New Roman"/>
              <a:sym typeface="Times New Roman"/>
            </a:endParaRPr>
          </a:p>
        </p:txBody>
      </p:sp>
      <p:pic>
        <p:nvPicPr>
          <p:cNvPr id="369" name="Google Shape;369;p53"/>
          <p:cNvPicPr preferRelativeResize="0"/>
          <p:nvPr/>
        </p:nvPicPr>
        <p:blipFill>
          <a:blip r:embed="rId3">
            <a:alphaModFix/>
          </a:blip>
          <a:stretch>
            <a:fillRect/>
          </a:stretch>
        </p:blipFill>
        <p:spPr>
          <a:xfrm>
            <a:off x="6199275" y="-6"/>
            <a:ext cx="2944725" cy="16119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4"/>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75" name="Google Shape;375;p54"/>
          <p:cNvSpPr txBox="1"/>
          <p:nvPr>
            <p:ph idx="1" type="body"/>
          </p:nvPr>
        </p:nvSpPr>
        <p:spPr>
          <a:xfrm>
            <a:off x="311700" y="625825"/>
            <a:ext cx="8520600" cy="2810100"/>
          </a:xfrm>
          <a:prstGeom prst="rect">
            <a:avLst/>
          </a:prstGeom>
        </p:spPr>
        <p:txBody>
          <a:bodyPr anchorCtr="0" anchor="t" bIns="91425" lIns="91425" spcFirstLastPara="1" rIns="91425" wrap="square" tIns="91425">
            <a:normAutofit fontScale="77500" lnSpcReduction="20000"/>
          </a:bodyPr>
          <a:lstStyle/>
          <a:p>
            <a:pPr indent="0" lvl="0" marL="0" rtl="0" algn="ctr">
              <a:spcBef>
                <a:spcPts val="0"/>
              </a:spcBef>
              <a:spcAft>
                <a:spcPts val="0"/>
              </a:spcAft>
              <a:buNone/>
            </a:pPr>
            <a:r>
              <a:rPr lang="en" sz="1100">
                <a:solidFill>
                  <a:schemeClr val="dk1"/>
                </a:solidFill>
                <a:latin typeface="Times New Roman"/>
                <a:ea typeface="Times New Roman"/>
                <a:cs typeface="Times New Roman"/>
                <a:sym typeface="Times New Roman"/>
              </a:rPr>
              <a:t>Have a good trip!</a:t>
            </a:r>
            <a:endParaRPr sz="1100">
              <a:solidFill>
                <a:schemeClr val="dk1"/>
              </a:solidFill>
              <a:latin typeface="Times New Roman"/>
              <a:ea typeface="Times New Roman"/>
              <a:cs typeface="Times New Roman"/>
              <a:sym typeface="Times New Roman"/>
            </a:endParaRPr>
          </a:p>
          <a:p>
            <a:pPr indent="0" lvl="0" marL="0" rtl="0" algn="ctr">
              <a:spcBef>
                <a:spcPts val="1200"/>
              </a:spcBef>
              <a:spcAft>
                <a:spcPts val="0"/>
              </a:spcAft>
              <a:buNone/>
            </a:pPr>
            <a:r>
              <a:rPr lang="en" sz="1100">
                <a:solidFill>
                  <a:schemeClr val="dk1"/>
                </a:solidFill>
                <a:latin typeface="Times New Roman"/>
                <a:ea typeface="Times New Roman"/>
                <a:cs typeface="Times New Roman"/>
                <a:sym typeface="Times New Roman"/>
              </a:rPr>
              <a:t>bon voyage!</a:t>
            </a:r>
            <a:endParaRPr sz="1100">
              <a:solidFill>
                <a:schemeClr val="dk1"/>
              </a:solidFill>
              <a:latin typeface="Times New Roman"/>
              <a:ea typeface="Times New Roman"/>
              <a:cs typeface="Times New Roman"/>
              <a:sym typeface="Times New Roman"/>
            </a:endParaRPr>
          </a:p>
          <a:p>
            <a:pPr indent="0" lvl="0" marL="0" rtl="0" algn="ctr">
              <a:spcBef>
                <a:spcPts val="1200"/>
              </a:spcBef>
              <a:spcAft>
                <a:spcPts val="0"/>
              </a:spcAft>
              <a:buNone/>
            </a:pPr>
            <a:r>
              <a:rPr lang="en" sz="1100">
                <a:solidFill>
                  <a:schemeClr val="dk1"/>
                </a:solidFill>
                <a:latin typeface="Times New Roman"/>
                <a:ea typeface="Times New Roman"/>
                <a:cs typeface="Times New Roman"/>
                <a:sym typeface="Times New Roman"/>
              </a:rPr>
              <a:t>¡buen viaje!</a:t>
            </a:r>
            <a:endParaRPr sz="1100">
              <a:solidFill>
                <a:schemeClr val="dk1"/>
              </a:solidFill>
              <a:latin typeface="Times New Roman"/>
              <a:ea typeface="Times New Roman"/>
              <a:cs typeface="Times New Roman"/>
              <a:sym typeface="Times New Roman"/>
            </a:endParaRPr>
          </a:p>
          <a:p>
            <a:pPr indent="0" lvl="0" marL="0" rtl="0" algn="ctr">
              <a:spcBef>
                <a:spcPts val="1200"/>
              </a:spcBef>
              <a:spcAft>
                <a:spcPts val="0"/>
              </a:spcAft>
              <a:buNone/>
            </a:pPr>
            <a:r>
              <a:rPr lang="en" sz="1100">
                <a:solidFill>
                  <a:schemeClr val="dk1"/>
                </a:solidFill>
                <a:latin typeface="Times New Roman"/>
                <a:ea typeface="Times New Roman"/>
                <a:cs typeface="Times New Roman"/>
                <a:sym typeface="Times New Roman"/>
              </a:rPr>
              <a:t>Gute Reise!</a:t>
            </a:r>
            <a:endParaRPr sz="1100">
              <a:solidFill>
                <a:schemeClr val="dk1"/>
              </a:solidFill>
              <a:latin typeface="Times New Roman"/>
              <a:ea typeface="Times New Roman"/>
              <a:cs typeface="Times New Roman"/>
              <a:sym typeface="Times New Roman"/>
            </a:endParaRPr>
          </a:p>
          <a:p>
            <a:pPr indent="0" lvl="0" marL="0" rtl="0" algn="ctr">
              <a:spcBef>
                <a:spcPts val="1200"/>
              </a:spcBef>
              <a:spcAft>
                <a:spcPts val="0"/>
              </a:spcAft>
              <a:buNone/>
            </a:pPr>
            <a:r>
              <a:rPr lang="en" sz="1100">
                <a:solidFill>
                  <a:schemeClr val="dk1"/>
                </a:solidFill>
                <a:latin typeface="Times New Roman"/>
                <a:ea typeface="Times New Roman"/>
                <a:cs typeface="Times New Roman"/>
                <a:sym typeface="Times New Roman"/>
              </a:rPr>
              <a:t>buon viaggio!</a:t>
            </a:r>
            <a:endParaRPr sz="1100">
              <a:solidFill>
                <a:schemeClr val="dk1"/>
              </a:solidFill>
              <a:latin typeface="Times New Roman"/>
              <a:ea typeface="Times New Roman"/>
              <a:cs typeface="Times New Roman"/>
              <a:sym typeface="Times New Roman"/>
            </a:endParaRPr>
          </a:p>
          <a:p>
            <a:pPr indent="0" lvl="0" marL="0" rtl="0" algn="ctr">
              <a:spcBef>
                <a:spcPts val="1200"/>
              </a:spcBef>
              <a:spcAft>
                <a:spcPts val="0"/>
              </a:spcAft>
              <a:buNone/>
            </a:pPr>
            <a:r>
              <a:rPr lang="en" sz="1100">
                <a:solidFill>
                  <a:schemeClr val="dk1"/>
                </a:solidFill>
                <a:latin typeface="Times New Roman"/>
                <a:ea typeface="Times New Roman"/>
                <a:cs typeface="Times New Roman"/>
                <a:sym typeface="Times New Roman"/>
              </a:rPr>
              <a:t>bon viatge!</a:t>
            </a:r>
            <a:endParaRPr sz="1100">
              <a:solidFill>
                <a:schemeClr val="dk1"/>
              </a:solidFill>
              <a:latin typeface="Times New Roman"/>
              <a:ea typeface="Times New Roman"/>
              <a:cs typeface="Times New Roman"/>
              <a:sym typeface="Times New Roman"/>
            </a:endParaRPr>
          </a:p>
          <a:p>
            <a:pPr indent="0" lvl="0" marL="0" rtl="0" algn="ctr">
              <a:spcBef>
                <a:spcPts val="1200"/>
              </a:spcBef>
              <a:spcAft>
                <a:spcPts val="0"/>
              </a:spcAft>
              <a:buNone/>
            </a:pPr>
            <a:r>
              <a:rPr lang="en" sz="1100">
                <a:solidFill>
                  <a:schemeClr val="dk1"/>
                </a:solidFill>
                <a:latin typeface="Times New Roman"/>
                <a:ea typeface="Times New Roman"/>
                <a:cs typeface="Times New Roman"/>
                <a:sym typeface="Times New Roman"/>
              </a:rPr>
              <a:t>goede reis!</a:t>
            </a:r>
            <a:endParaRPr sz="1100">
              <a:solidFill>
                <a:schemeClr val="dk1"/>
              </a:solidFill>
              <a:latin typeface="Times New Roman"/>
              <a:ea typeface="Times New Roman"/>
              <a:cs typeface="Times New Roman"/>
              <a:sym typeface="Times New Roman"/>
            </a:endParaRPr>
          </a:p>
          <a:p>
            <a:pPr indent="0" lvl="0" marL="0" rtl="0" algn="ctr">
              <a:spcBef>
                <a:spcPts val="1200"/>
              </a:spcBef>
              <a:spcAft>
                <a:spcPts val="0"/>
              </a:spcAft>
              <a:buClr>
                <a:schemeClr val="dk1"/>
              </a:buClr>
              <a:buSzPct val="100000"/>
              <a:buFont typeface="Arial"/>
              <a:buNone/>
            </a:pPr>
            <a:r>
              <a:rPr lang="en" sz="1100">
                <a:solidFill>
                  <a:schemeClr val="dk1"/>
                </a:solidFill>
                <a:highlight>
                  <a:srgbClr val="FFFFFF"/>
                </a:highlight>
                <a:latin typeface="Times New Roman"/>
                <a:ea typeface="Times New Roman"/>
                <a:cs typeface="Times New Roman"/>
                <a:sym typeface="Times New Roman"/>
              </a:rPr>
              <a:t>boa Viagem!</a:t>
            </a:r>
            <a:endParaRPr sz="1100">
              <a:solidFill>
                <a:schemeClr val="dk1"/>
              </a:solidFill>
              <a:latin typeface="Times New Roman"/>
              <a:ea typeface="Times New Roman"/>
              <a:cs typeface="Times New Roman"/>
              <a:sym typeface="Times New Roman"/>
            </a:endParaRPr>
          </a:p>
          <a:p>
            <a:pPr indent="0" lvl="0" marL="0" rtl="0" algn="ctr">
              <a:spcBef>
                <a:spcPts val="1200"/>
              </a:spcBef>
              <a:spcAft>
                <a:spcPts val="0"/>
              </a:spcAft>
              <a:buNone/>
            </a:pPr>
            <a:r>
              <a:rPr lang="en" sz="1100">
                <a:solidFill>
                  <a:schemeClr val="dk1"/>
                </a:solidFill>
                <a:highlight>
                  <a:srgbClr val="FFFFFF"/>
                </a:highlight>
                <a:latin typeface="Times New Roman"/>
                <a:ea typeface="Times New Roman"/>
                <a:cs typeface="Times New Roman"/>
                <a:sym typeface="Times New Roman"/>
              </a:rPr>
              <a:t>Kaló taksídi!</a:t>
            </a:r>
            <a:endParaRPr sz="1100">
              <a:solidFill>
                <a:schemeClr val="dk1"/>
              </a:solidFill>
              <a:highlight>
                <a:srgbClr val="FFFFFF"/>
              </a:highlight>
              <a:latin typeface="Times New Roman"/>
              <a:ea typeface="Times New Roman"/>
              <a:cs typeface="Times New Roman"/>
              <a:sym typeface="Times New Roman"/>
            </a:endParaRPr>
          </a:p>
          <a:p>
            <a:pPr indent="0" lvl="0" marL="0" rtl="0" algn="ctr">
              <a:spcBef>
                <a:spcPts val="1200"/>
              </a:spcBef>
              <a:spcAft>
                <a:spcPts val="1200"/>
              </a:spcAft>
              <a:buNone/>
            </a:pPr>
            <a:r>
              <a:rPr lang="en" sz="1100">
                <a:solidFill>
                  <a:schemeClr val="dk1"/>
                </a:solidFill>
                <a:highlight>
                  <a:srgbClr val="FFFFFF"/>
                </a:highlight>
                <a:latin typeface="Times New Roman"/>
                <a:ea typeface="Times New Roman"/>
                <a:cs typeface="Times New Roman"/>
                <a:sym typeface="Times New Roman"/>
              </a:rPr>
              <a:t>jó utat!</a:t>
            </a:r>
            <a:endParaRPr sz="1100">
              <a:solidFill>
                <a:schemeClr val="dk1"/>
              </a:solidFill>
              <a:highlight>
                <a:srgbClr val="FFFFFF"/>
              </a:highlight>
              <a:latin typeface="Times New Roman"/>
              <a:ea typeface="Times New Roman"/>
              <a:cs typeface="Times New Roman"/>
              <a:sym typeface="Times New Roman"/>
            </a:endParaRPr>
          </a:p>
        </p:txBody>
      </p:sp>
      <p:pic>
        <p:nvPicPr>
          <p:cNvPr id="376" name="Google Shape;376;p54"/>
          <p:cNvPicPr preferRelativeResize="0"/>
          <p:nvPr/>
        </p:nvPicPr>
        <p:blipFill>
          <a:blip r:embed="rId3">
            <a:alphaModFix/>
          </a:blip>
          <a:stretch>
            <a:fillRect/>
          </a:stretch>
        </p:blipFill>
        <p:spPr>
          <a:xfrm>
            <a:off x="3158875" y="3480769"/>
            <a:ext cx="2944725" cy="1611925"/>
          </a:xfrm>
          <a:prstGeom prst="rect">
            <a:avLst/>
          </a:prstGeom>
          <a:noFill/>
          <a:ln>
            <a:noFill/>
          </a:ln>
        </p:spPr>
      </p:pic>
      <p:pic>
        <p:nvPicPr>
          <p:cNvPr id="377" name="Google Shape;377;p54"/>
          <p:cNvPicPr preferRelativeResize="0"/>
          <p:nvPr/>
        </p:nvPicPr>
        <p:blipFill>
          <a:blip r:embed="rId4">
            <a:alphaModFix/>
          </a:blip>
          <a:stretch>
            <a:fillRect/>
          </a:stretch>
        </p:blipFill>
        <p:spPr>
          <a:xfrm>
            <a:off x="-5" y="3531588"/>
            <a:ext cx="1750966" cy="1611925"/>
          </a:xfrm>
          <a:prstGeom prst="rect">
            <a:avLst/>
          </a:prstGeom>
          <a:noFill/>
          <a:ln>
            <a:noFill/>
          </a:ln>
        </p:spPr>
      </p:pic>
      <p:pic>
        <p:nvPicPr>
          <p:cNvPr id="378" name="Google Shape;378;p54"/>
          <p:cNvPicPr preferRelativeResize="0"/>
          <p:nvPr/>
        </p:nvPicPr>
        <p:blipFill>
          <a:blip r:embed="rId5">
            <a:alphaModFix/>
          </a:blip>
          <a:stretch>
            <a:fillRect/>
          </a:stretch>
        </p:blipFill>
        <p:spPr>
          <a:xfrm>
            <a:off x="7699450" y="3175525"/>
            <a:ext cx="1444550" cy="19679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5"/>
          <p:cNvSpPr txBox="1"/>
          <p:nvPr>
            <p:ph type="title"/>
          </p:nvPr>
        </p:nvSpPr>
        <p:spPr>
          <a:xfrm>
            <a:off x="311700" y="24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Where should YOU travel?</a:t>
            </a:r>
            <a:endParaRPr sz="1300"/>
          </a:p>
        </p:txBody>
      </p:sp>
      <p:sp>
        <p:nvSpPr>
          <p:cNvPr id="384" name="Google Shape;384;p55"/>
          <p:cNvSpPr txBox="1"/>
          <p:nvPr>
            <p:ph idx="1" type="body"/>
          </p:nvPr>
        </p:nvSpPr>
        <p:spPr>
          <a:xfrm>
            <a:off x="0" y="447375"/>
            <a:ext cx="8873100" cy="4582200"/>
          </a:xfrm>
          <a:prstGeom prst="rect">
            <a:avLst/>
          </a:prstGeom>
        </p:spPr>
        <p:txBody>
          <a:bodyPr anchorCtr="0" anchor="t" bIns="91425" lIns="91425" spcFirstLastPara="1" rIns="91425" wrap="square" tIns="91425">
            <a:normAutofit fontScale="32500" lnSpcReduction="10000"/>
          </a:bodyPr>
          <a:lstStyle/>
          <a:p>
            <a:pPr indent="0" lvl="0" marL="0" rtl="0" algn="l">
              <a:lnSpc>
                <a:spcPct val="100000"/>
              </a:lnSpc>
              <a:spcBef>
                <a:spcPts val="0"/>
              </a:spcBef>
              <a:spcAft>
                <a:spcPts val="0"/>
              </a:spcAft>
              <a:buNone/>
            </a:pPr>
            <a:r>
              <a:rPr lang="en"/>
              <a:t>You should travel to…</a:t>
            </a:r>
            <a:endParaRPr/>
          </a:p>
          <a:p>
            <a:pPr indent="0" lvl="0" marL="0" rtl="0" algn="l">
              <a:lnSpc>
                <a:spcPct val="100000"/>
              </a:lnSpc>
              <a:spcBef>
                <a:spcPts val="1200"/>
              </a:spcBef>
              <a:spcAft>
                <a:spcPts val="0"/>
              </a:spcAft>
              <a:buNone/>
            </a:pPr>
            <a:r>
              <a:rPr lang="en"/>
              <a:t>Standards:</a:t>
            </a:r>
            <a:endParaRPr/>
          </a:p>
          <a:p>
            <a:pPr indent="457200" lvl="0" marL="0" rtl="0" algn="l">
              <a:lnSpc>
                <a:spcPct val="100000"/>
              </a:lnSpc>
              <a:spcBef>
                <a:spcPts val="1200"/>
              </a:spcBef>
              <a:spcAft>
                <a:spcPts val="0"/>
              </a:spcAft>
              <a:buNone/>
            </a:pPr>
            <a:r>
              <a:rPr lang="en"/>
              <a:t>If you’re on a budget: </a:t>
            </a:r>
            <a:r>
              <a:rPr lang="en" sz="3650">
                <a:solidFill>
                  <a:srgbClr val="1F2328"/>
                </a:solidFill>
                <a:highlight>
                  <a:srgbClr val="FFFFFF"/>
                </a:highlight>
                <a:latin typeface="Consolas"/>
                <a:ea typeface="Consolas"/>
                <a:cs typeface="Consolas"/>
                <a:sym typeface="Consolas"/>
              </a:rPr>
              <a:t>Lisbon, Rome, Budapest are cheapest, Not </a:t>
            </a:r>
            <a:r>
              <a:rPr lang="en" sz="3650"/>
              <a:t>Athens &amp; Paris &amp; London!</a:t>
            </a:r>
            <a:r>
              <a:rPr lang="en" sz="3000"/>
              <a:t> </a:t>
            </a:r>
            <a:r>
              <a:rPr lang="en" sz="3650"/>
              <a:t>Travel on the weekend.</a:t>
            </a:r>
            <a:endParaRPr sz="3650"/>
          </a:p>
          <a:p>
            <a:pPr indent="457200" lvl="0" marL="0" rtl="0" algn="l">
              <a:lnSpc>
                <a:spcPct val="100000"/>
              </a:lnSpc>
              <a:spcBef>
                <a:spcPts val="1200"/>
              </a:spcBef>
              <a:spcAft>
                <a:spcPts val="0"/>
              </a:spcAft>
              <a:buNone/>
            </a:pPr>
            <a:r>
              <a:rPr lang="en"/>
              <a:t>If cleanliness matters to you: </a:t>
            </a:r>
            <a:r>
              <a:rPr lang="en" sz="3650"/>
              <a:t>London, Rome, and Paris are the cleanest, unsurprisingly. Or Rent an </a:t>
            </a:r>
            <a:r>
              <a:rPr lang="en" sz="3650">
                <a:solidFill>
                  <a:schemeClr val="dk1"/>
                </a:solidFill>
              </a:rPr>
              <a:t>Entire home/apt!</a:t>
            </a:r>
            <a:endParaRPr sz="3650"/>
          </a:p>
          <a:p>
            <a:pPr indent="457200" lvl="0" marL="0" rtl="0" algn="l">
              <a:lnSpc>
                <a:spcPct val="100000"/>
              </a:lnSpc>
              <a:spcBef>
                <a:spcPts val="1200"/>
              </a:spcBef>
              <a:spcAft>
                <a:spcPts val="0"/>
              </a:spcAft>
              <a:buNone/>
            </a:pPr>
            <a:r>
              <a:rPr lang="en"/>
              <a:t>If you want a trusted host: </a:t>
            </a:r>
            <a:r>
              <a:rPr lang="en" sz="3050"/>
              <a:t>Go to Rome! </a:t>
            </a:r>
            <a:r>
              <a:rPr lang="en" sz="3050">
                <a:solidFill>
                  <a:srgbClr val="1F2328"/>
                </a:solidFill>
                <a:highlight>
                  <a:srgbClr val="FFFFFF"/>
                </a:highlight>
                <a:latin typeface="Consolas"/>
                <a:ea typeface="Consolas"/>
                <a:cs typeface="Consolas"/>
                <a:sym typeface="Consolas"/>
              </a:rPr>
              <a:t>Rome has the highest %Superhosts to total listing out of all cities. In Athens, half are super!</a:t>
            </a:r>
            <a:endParaRPr sz="3050"/>
          </a:p>
          <a:p>
            <a:pPr indent="457200" lvl="0" marL="0" rtl="0" algn="l">
              <a:lnSpc>
                <a:spcPct val="100000"/>
              </a:lnSpc>
              <a:spcBef>
                <a:spcPts val="1200"/>
              </a:spcBef>
              <a:spcAft>
                <a:spcPts val="0"/>
              </a:spcAft>
              <a:buNone/>
            </a:pPr>
            <a:r>
              <a:rPr lang="en"/>
              <a:t>If you want a guaranteed satisfaction: </a:t>
            </a:r>
            <a:endParaRPr/>
          </a:p>
          <a:p>
            <a:pPr indent="0" lvl="0" marL="0" rtl="0" algn="l">
              <a:lnSpc>
                <a:spcPct val="100000"/>
              </a:lnSpc>
              <a:spcBef>
                <a:spcPts val="1200"/>
              </a:spcBef>
              <a:spcAft>
                <a:spcPts val="0"/>
              </a:spcAft>
              <a:buNone/>
            </a:pPr>
            <a:r>
              <a:rPr lang="en"/>
              <a:t>When:</a:t>
            </a:r>
            <a:endParaRPr/>
          </a:p>
          <a:p>
            <a:pPr indent="457200" lvl="0" marL="0" rtl="0" algn="l">
              <a:lnSpc>
                <a:spcPct val="100000"/>
              </a:lnSpc>
              <a:spcBef>
                <a:spcPts val="1200"/>
              </a:spcBef>
              <a:spcAft>
                <a:spcPts val="0"/>
              </a:spcAft>
              <a:buNone/>
            </a:pPr>
            <a:r>
              <a:rPr lang="en"/>
              <a:t>If you’re traveling on the weekday: </a:t>
            </a:r>
            <a:r>
              <a:rPr lang="en" sz="3000">
                <a:solidFill>
                  <a:srgbClr val="1F2328"/>
                </a:solidFill>
                <a:highlight>
                  <a:srgbClr val="FFFFFF"/>
                </a:highlight>
                <a:latin typeface="Consolas"/>
                <a:ea typeface="Consolas"/>
                <a:cs typeface="Consolas"/>
                <a:sym typeface="Consolas"/>
              </a:rPr>
              <a:t>Amsterdam and Barcelona are more expensive on the weekends</a:t>
            </a:r>
            <a:endParaRPr sz="3000"/>
          </a:p>
          <a:p>
            <a:pPr indent="457200" lvl="0" marL="0" rtl="0" algn="l">
              <a:lnSpc>
                <a:spcPct val="100000"/>
              </a:lnSpc>
              <a:spcBef>
                <a:spcPts val="1200"/>
              </a:spcBef>
              <a:spcAft>
                <a:spcPts val="0"/>
              </a:spcAft>
              <a:buNone/>
            </a:pPr>
            <a:r>
              <a:rPr lang="en"/>
              <a:t>If you’re traveling on the weekend: </a:t>
            </a:r>
            <a:r>
              <a:rPr lang="en" sz="2500"/>
              <a:t> </a:t>
            </a:r>
            <a:r>
              <a:rPr lang="en" sz="3000">
                <a:solidFill>
                  <a:srgbClr val="1F2328"/>
                </a:solidFill>
                <a:highlight>
                  <a:srgbClr val="FFFFFF"/>
                </a:highlight>
                <a:latin typeface="Consolas"/>
                <a:ea typeface="Consolas"/>
                <a:cs typeface="Consolas"/>
                <a:sym typeface="Consolas"/>
              </a:rPr>
              <a:t>Paris and athens are more expensive on the weekdays</a:t>
            </a:r>
            <a:endParaRPr sz="3000"/>
          </a:p>
          <a:p>
            <a:pPr indent="0" lvl="0" marL="0" rtl="0" algn="l">
              <a:lnSpc>
                <a:spcPct val="100000"/>
              </a:lnSpc>
              <a:spcBef>
                <a:spcPts val="1200"/>
              </a:spcBef>
              <a:spcAft>
                <a:spcPts val="0"/>
              </a:spcAft>
              <a:buNone/>
            </a:pPr>
            <a:r>
              <a:rPr lang="en"/>
              <a:t>Where:</a:t>
            </a:r>
            <a:endParaRPr/>
          </a:p>
          <a:p>
            <a:pPr indent="457200" lvl="0" marL="0" rtl="0" algn="l">
              <a:lnSpc>
                <a:spcPct val="100000"/>
              </a:lnSpc>
              <a:spcBef>
                <a:spcPts val="1200"/>
              </a:spcBef>
              <a:spcAft>
                <a:spcPts val="0"/>
              </a:spcAft>
              <a:buNone/>
            </a:pPr>
            <a:r>
              <a:rPr lang="en"/>
              <a:t>If you want to be close to a metro station: </a:t>
            </a:r>
            <a:r>
              <a:rPr lang="en" sz="3000">
                <a:solidFill>
                  <a:srgbClr val="1F2328"/>
                </a:solidFill>
                <a:highlight>
                  <a:srgbClr val="FFFFFF"/>
                </a:highlight>
                <a:latin typeface="Consolas"/>
                <a:ea typeface="Consolas"/>
                <a:cs typeface="Consolas"/>
                <a:sym typeface="Consolas"/>
              </a:rPr>
              <a:t>Amsterdam and london have the highest distance from metro</a:t>
            </a:r>
            <a:endParaRPr sz="3000"/>
          </a:p>
          <a:p>
            <a:pPr indent="457200" lvl="0" marL="0" rtl="0" algn="l">
              <a:lnSpc>
                <a:spcPct val="100000"/>
              </a:lnSpc>
              <a:spcBef>
                <a:spcPts val="1200"/>
              </a:spcBef>
              <a:spcAft>
                <a:spcPts val="0"/>
              </a:spcAft>
              <a:buNone/>
            </a:pPr>
            <a:r>
              <a:rPr lang="en"/>
              <a:t>If you want to be close to the city center: </a:t>
            </a:r>
            <a:r>
              <a:rPr lang="en" sz="3000"/>
              <a:t>Athens &amp; Paris – Not Berlin or London!</a:t>
            </a:r>
            <a:endParaRPr sz="3000"/>
          </a:p>
          <a:p>
            <a:pPr indent="0" lvl="0" marL="0" rtl="0" algn="l">
              <a:lnSpc>
                <a:spcPct val="100000"/>
              </a:lnSpc>
              <a:spcBef>
                <a:spcPts val="1200"/>
              </a:spcBef>
              <a:spcAft>
                <a:spcPts val="0"/>
              </a:spcAft>
              <a:buNone/>
            </a:pPr>
            <a:r>
              <a:rPr lang="en"/>
              <a:t>With who:</a:t>
            </a:r>
            <a:endParaRPr/>
          </a:p>
          <a:p>
            <a:pPr indent="457200" lvl="0" marL="0" rtl="0" algn="l">
              <a:lnSpc>
                <a:spcPct val="100000"/>
              </a:lnSpc>
              <a:spcBef>
                <a:spcPts val="1200"/>
              </a:spcBef>
              <a:spcAft>
                <a:spcPts val="0"/>
              </a:spcAft>
              <a:buNone/>
            </a:pPr>
            <a:r>
              <a:rPr lang="en"/>
              <a:t>If you’re traveling alone and want privacy: </a:t>
            </a:r>
            <a:r>
              <a:rPr lang="en" sz="3650">
                <a:solidFill>
                  <a:srgbClr val="1F2328"/>
                </a:solidFill>
                <a:highlight>
                  <a:srgbClr val="FFFFFF"/>
                </a:highlight>
                <a:latin typeface="Consolas"/>
                <a:ea typeface="Consolas"/>
                <a:cs typeface="Consolas"/>
                <a:sym typeface="Consolas"/>
              </a:rPr>
              <a:t>in berlin, the private rooms are farthest from the city center</a:t>
            </a:r>
            <a:endParaRPr sz="3650"/>
          </a:p>
          <a:p>
            <a:pPr indent="457200" lvl="0" marL="0" rtl="0" algn="l">
              <a:lnSpc>
                <a:spcPct val="100000"/>
              </a:lnSpc>
              <a:spcBef>
                <a:spcPts val="1200"/>
              </a:spcBef>
              <a:spcAft>
                <a:spcPts val="0"/>
              </a:spcAft>
              <a:buNone/>
            </a:pPr>
            <a:r>
              <a:rPr lang="en"/>
              <a:t>If you’re traveling alone and want to meet locals or other travelers: </a:t>
            </a:r>
            <a:r>
              <a:rPr lang="en" sz="3000">
                <a:solidFill>
                  <a:srgbClr val="1F2328"/>
                </a:solidFill>
                <a:highlight>
                  <a:srgbClr val="FFFFFF"/>
                </a:highlight>
                <a:latin typeface="Consolas"/>
                <a:ea typeface="Consolas"/>
                <a:cs typeface="Consolas"/>
                <a:sym typeface="Consolas"/>
              </a:rPr>
              <a:t>in london, the shared rooms are the farthest from the city center </a:t>
            </a:r>
            <a:endParaRPr sz="3000"/>
          </a:p>
          <a:p>
            <a:pPr indent="457200" lvl="0" marL="0" rtl="0" algn="l">
              <a:lnSpc>
                <a:spcPct val="100000"/>
              </a:lnSpc>
              <a:spcBef>
                <a:spcPts val="1200"/>
              </a:spcBef>
              <a:spcAft>
                <a:spcPts val="1200"/>
              </a:spcAft>
              <a:buNone/>
            </a:pPr>
            <a:r>
              <a:rPr lang="en"/>
              <a:t>If you’re traveling with a group: </a:t>
            </a:r>
            <a:r>
              <a:rPr lang="en" sz="3650"/>
              <a:t>Avoid Amsterdam! </a:t>
            </a:r>
            <a:r>
              <a:rPr lang="en" sz="3650">
                <a:solidFill>
                  <a:srgbClr val="1F2328"/>
                </a:solidFill>
                <a:highlight>
                  <a:srgbClr val="FFFFFF"/>
                </a:highlight>
                <a:latin typeface="Consolas"/>
                <a:ea typeface="Consolas"/>
                <a:cs typeface="Consolas"/>
                <a:sym typeface="Consolas"/>
              </a:rPr>
              <a:t>The entire home/apt is the most expensive. Go Budapest!</a:t>
            </a:r>
            <a:endParaRPr sz="365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latin typeface="Times New Roman"/>
                <a:ea typeface="Times New Roman"/>
                <a:cs typeface="Times New Roman"/>
                <a:sym typeface="Times New Roman"/>
              </a:rPr>
              <a:t>General Findings</a:t>
            </a:r>
            <a:endParaRPr>
              <a:latin typeface="Times New Roman"/>
              <a:ea typeface="Times New Roman"/>
              <a:cs typeface="Times New Roman"/>
              <a:sym typeface="Times New Roman"/>
            </a:endParaRPr>
          </a:p>
        </p:txBody>
      </p:sp>
      <p:sp>
        <p:nvSpPr>
          <p:cNvPr id="101" name="Google Shape;101;p1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8"/>
          <p:cNvSpPr txBox="1"/>
          <p:nvPr>
            <p:ph type="title"/>
          </p:nvPr>
        </p:nvSpPr>
        <p:spPr>
          <a:xfrm>
            <a:off x="311700" y="3101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do the listing prices compare across cities?</a:t>
            </a:r>
            <a:endParaRPr/>
          </a:p>
        </p:txBody>
      </p:sp>
      <p:sp>
        <p:nvSpPr>
          <p:cNvPr id="107" name="Google Shape;107;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8" name="Google Shape;108;p18"/>
          <p:cNvPicPr preferRelativeResize="0"/>
          <p:nvPr/>
        </p:nvPicPr>
        <p:blipFill rotWithShape="1">
          <a:blip r:embed="rId3">
            <a:alphaModFix/>
          </a:blip>
          <a:srcRect b="0" l="0" r="0" t="4906"/>
          <a:stretch/>
        </p:blipFill>
        <p:spPr>
          <a:xfrm>
            <a:off x="227850" y="1071850"/>
            <a:ext cx="6863850" cy="3662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19"/>
          <p:cNvPicPr preferRelativeResize="0"/>
          <p:nvPr/>
        </p:nvPicPr>
        <p:blipFill>
          <a:blip r:embed="rId3">
            <a:alphaModFix/>
          </a:blip>
          <a:stretch>
            <a:fillRect/>
          </a:stretch>
        </p:blipFill>
        <p:spPr>
          <a:xfrm>
            <a:off x="152400" y="944875"/>
            <a:ext cx="5822224" cy="4046226"/>
          </a:xfrm>
          <a:prstGeom prst="rect">
            <a:avLst/>
          </a:prstGeom>
          <a:noFill/>
          <a:ln>
            <a:noFill/>
          </a:ln>
        </p:spPr>
      </p:pic>
      <p:sp>
        <p:nvSpPr>
          <p:cNvPr id="114" name="Google Shape;114;p19"/>
          <p:cNvSpPr txBox="1"/>
          <p:nvPr/>
        </p:nvSpPr>
        <p:spPr>
          <a:xfrm>
            <a:off x="0" y="79500"/>
            <a:ext cx="8711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1"/>
                </a:solidFill>
              </a:rPr>
              <a:t>How do the listing prices compare across cities?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311700" y="1167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How do the listing prices compare across cities?</a:t>
            </a:r>
            <a:endParaRPr/>
          </a:p>
        </p:txBody>
      </p:sp>
      <p:sp>
        <p:nvSpPr>
          <p:cNvPr id="120" name="Google Shape;120;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1" name="Google Shape;121;p20"/>
          <p:cNvPicPr preferRelativeResize="0"/>
          <p:nvPr/>
        </p:nvPicPr>
        <p:blipFill>
          <a:blip r:embed="rId3">
            <a:alphaModFix/>
          </a:blip>
          <a:stretch>
            <a:fillRect/>
          </a:stretch>
        </p:blipFill>
        <p:spPr>
          <a:xfrm>
            <a:off x="0" y="791950"/>
            <a:ext cx="6525250" cy="4256150"/>
          </a:xfrm>
          <a:prstGeom prst="rect">
            <a:avLst/>
          </a:prstGeom>
          <a:noFill/>
          <a:ln>
            <a:noFill/>
          </a:ln>
        </p:spPr>
      </p:pic>
      <p:pic>
        <p:nvPicPr>
          <p:cNvPr id="122" name="Google Shape;122;p20"/>
          <p:cNvPicPr preferRelativeResize="0"/>
          <p:nvPr/>
        </p:nvPicPr>
        <p:blipFill>
          <a:blip r:embed="rId4">
            <a:alphaModFix/>
          </a:blip>
          <a:stretch>
            <a:fillRect/>
          </a:stretch>
        </p:blipFill>
        <p:spPr>
          <a:xfrm>
            <a:off x="6525250" y="2200125"/>
            <a:ext cx="2964375" cy="2481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21"/>
          <p:cNvPicPr preferRelativeResize="0"/>
          <p:nvPr/>
        </p:nvPicPr>
        <p:blipFill>
          <a:blip r:embed="rId3">
            <a:alphaModFix/>
          </a:blip>
          <a:stretch>
            <a:fillRect/>
          </a:stretch>
        </p:blipFill>
        <p:spPr>
          <a:xfrm>
            <a:off x="4172500" y="0"/>
            <a:ext cx="5094800" cy="4875050"/>
          </a:xfrm>
          <a:prstGeom prst="rect">
            <a:avLst/>
          </a:prstGeom>
          <a:noFill/>
          <a:ln>
            <a:noFill/>
          </a:ln>
        </p:spPr>
      </p:pic>
      <p:sp>
        <p:nvSpPr>
          <p:cNvPr id="128" name="Google Shape;12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How does the listing price vary within each city?</a:t>
            </a:r>
            <a:endParaRPr/>
          </a:p>
        </p:txBody>
      </p:sp>
      <p:sp>
        <p:nvSpPr>
          <p:cNvPr id="129" name="Google Shape;129;p21"/>
          <p:cNvSpPr txBox="1"/>
          <p:nvPr>
            <p:ph idx="1" type="body"/>
          </p:nvPr>
        </p:nvSpPr>
        <p:spPr>
          <a:xfrm>
            <a:off x="311700" y="1152475"/>
            <a:ext cx="3776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Not only which city affects price, but </a:t>
            </a:r>
            <a:r>
              <a:rPr i="1" lang="en"/>
              <a:t>where</a:t>
            </a:r>
            <a:r>
              <a:rPr lang="en"/>
              <a:t> in the city</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